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09" r:id="rId4"/>
    <p:sldMasterId id="2147483722" r:id="rId5"/>
    <p:sldMasterId id="2147483734" r:id="rId6"/>
  </p:sldMasterIdLst>
  <p:notesMasterIdLst>
    <p:notesMasterId r:id="rId28"/>
  </p:notesMasterIdLst>
  <p:sldIdLst>
    <p:sldId id="256" r:id="rId7"/>
    <p:sldId id="1595" r:id="rId8"/>
    <p:sldId id="1591" r:id="rId9"/>
    <p:sldId id="1528" r:id="rId10"/>
    <p:sldId id="1582" r:id="rId11"/>
    <p:sldId id="1580" r:id="rId12"/>
    <p:sldId id="1597" r:id="rId13"/>
    <p:sldId id="649" r:id="rId14"/>
    <p:sldId id="1501" r:id="rId15"/>
    <p:sldId id="1590" r:id="rId16"/>
    <p:sldId id="1589" r:id="rId17"/>
    <p:sldId id="1588" r:id="rId18"/>
    <p:sldId id="1587" r:id="rId19"/>
    <p:sldId id="1567" r:id="rId20"/>
    <p:sldId id="386" r:id="rId21"/>
    <p:sldId id="1552" r:id="rId22"/>
    <p:sldId id="1525" r:id="rId23"/>
    <p:sldId id="1524" r:id="rId24"/>
    <p:sldId id="1526" r:id="rId25"/>
    <p:sldId id="1544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2B426E"/>
    <a:srgbClr val="F2F2F2"/>
    <a:srgbClr val="C0C0C0"/>
    <a:srgbClr val="719CBE"/>
    <a:srgbClr val="3F2D25"/>
    <a:srgbClr val="98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>
        <p:scale>
          <a:sx n="65" d="100"/>
          <a:sy n="65" d="100"/>
        </p:scale>
        <p:origin x="-94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file:///\\Users\tilahun\Desktop\Abe\FDI%20Flow.xls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5A-4068-8223-112A8DDB4F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Ghana</c:v>
                </c:pt>
                <c:pt idx="1">
                  <c:v>Tanzania</c:v>
                </c:pt>
                <c:pt idx="2">
                  <c:v>Senegal </c:v>
                </c:pt>
                <c:pt idx="3">
                  <c:v>Cote d'Ivoire</c:v>
                </c:pt>
                <c:pt idx="4">
                  <c:v>Ethiopia 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6.3E-2</c:v>
                </c:pt>
                <c:pt idx="1">
                  <c:v>6.4000000000000001E-2</c:v>
                </c:pt>
                <c:pt idx="2">
                  <c:v>7.0000000000000007E-2</c:v>
                </c:pt>
                <c:pt idx="3">
                  <c:v>7.3999999999999996E-2</c:v>
                </c:pt>
                <c:pt idx="4">
                  <c:v>8.5000000000000006E-2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1D-4016-A94F-42B23A9BD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40642560"/>
        <c:axId val="140668928"/>
      </c:barChart>
      <c:catAx>
        <c:axId val="14064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68928"/>
        <c:crosses val="autoZero"/>
        <c:auto val="1"/>
        <c:lblAlgn val="ctr"/>
        <c:lblOffset val="100"/>
        <c:noMultiLvlLbl val="0"/>
      </c:catAx>
      <c:valAx>
        <c:axId val="14066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4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'/Users/tilahun/Desktop/Abe/Dr Arkebe/Feb 3/[Share of manufacturing FDI to total FDI inflow.xlsx]Sheet4'!$B$3</c:f>
              <c:strCache>
                <c:ptCount val="1"/>
                <c:pt idx="0">
                  <c:v>Total FDI</c:v>
                </c:pt>
              </c:strCache>
            </c:strRef>
          </c:tx>
          <c:spPr>
            <a:ln w="412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Sheet2!$C$2:$L$2</c:f>
              <c:strCache>
                <c:ptCount val="10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</c:strCache>
            </c:strRef>
          </c:cat>
          <c:val>
            <c:numRef>
              <c:f>Sheet2!$C$4:$L$4</c:f>
              <c:numCache>
                <c:formatCode>General</c:formatCode>
                <c:ptCount val="10"/>
                <c:pt idx="0">
                  <c:v>814.6</c:v>
                </c:pt>
                <c:pt idx="1">
                  <c:v>893.7</c:v>
                </c:pt>
                <c:pt idx="2" formatCode="_-* #,##0.0_-;\-* #,##0.0_-;_-* &quot;-&quot;??_-;_-@_-">
                  <c:v>960.3</c:v>
                </c:pt>
                <c:pt idx="3" formatCode="#,##0.0">
                  <c:v>1242.5</c:v>
                </c:pt>
                <c:pt idx="4" formatCode="#,##0.0">
                  <c:v>1072.0999999999999</c:v>
                </c:pt>
                <c:pt idx="5" formatCode="#,##0.0">
                  <c:v>1231.5999999999999</c:v>
                </c:pt>
                <c:pt idx="6" formatCode="#,##0.0">
                  <c:v>1467</c:v>
                </c:pt>
                <c:pt idx="7" formatCode="#,##0.0">
                  <c:v>2202.1999999999998</c:v>
                </c:pt>
                <c:pt idx="8" formatCode="_(* #,##0.0_);_(* \(#,##0.0\);_(* &quot;-&quot;??_);_(@_)">
                  <c:v>3268.68</c:v>
                </c:pt>
                <c:pt idx="9" formatCode="_(* #,##0_);_(* \(#,##0\);_(* &quot;-&quot;??_);_(@_)">
                  <c:v>4170.8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704-4B99-8A87-62D42CDBB130}"/>
            </c:ext>
          </c:extLst>
        </c:ser>
        <c:ser>
          <c:idx val="1"/>
          <c:order val="1"/>
          <c:tx>
            <c:strRef>
              <c:f>'/Users/tilahun/Desktop/Abe/Dr Arkebe/Feb 3/[Share of manufacturing FDI to total FDI inflow.xlsx]Sheet4'!$B$4</c:f>
              <c:strCache>
                <c:ptCount val="1"/>
                <c:pt idx="0">
                  <c:v>Manufacturing FDI</c:v>
                </c:pt>
              </c:strCache>
            </c:strRef>
          </c:tx>
          <c:spPr>
            <a:ln w="412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Sheet2!$C$2:$L$2</c:f>
              <c:strCache>
                <c:ptCount val="10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</c:strCache>
            </c:strRef>
          </c:cat>
          <c:val>
            <c:numRef>
              <c:f>'/Users/tilahun/Desktop/Abe/Dr Arkebe/Feb 3/[Share of manufacturing FDI to total FDI inflow.xlsx]Sheet4'!$C$4:$L$4</c:f>
              <c:numCache>
                <c:formatCode>General</c:formatCode>
                <c:ptCount val="10"/>
                <c:pt idx="0">
                  <c:v>570.20000000000005</c:v>
                </c:pt>
                <c:pt idx="1">
                  <c:v>661.3</c:v>
                </c:pt>
                <c:pt idx="2">
                  <c:v>768.2</c:v>
                </c:pt>
                <c:pt idx="3">
                  <c:v>1018.85</c:v>
                </c:pt>
                <c:pt idx="4">
                  <c:v>836.2</c:v>
                </c:pt>
                <c:pt idx="5">
                  <c:v>985.28</c:v>
                </c:pt>
                <c:pt idx="6">
                  <c:v>1261.5999999999999</c:v>
                </c:pt>
                <c:pt idx="7">
                  <c:v>1893.8</c:v>
                </c:pt>
                <c:pt idx="8">
                  <c:v>2843.7</c:v>
                </c:pt>
                <c:pt idx="9">
                  <c:v>3712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704-4B99-8A87-62D42CDBB1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762688"/>
        <c:axId val="155896064"/>
      </c:lineChart>
      <c:catAx>
        <c:axId val="15576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C0C0C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896064"/>
        <c:crosses val="autoZero"/>
        <c:auto val="1"/>
        <c:lblAlgn val="ctr"/>
        <c:lblOffset val="100"/>
        <c:noMultiLvlLbl val="0"/>
      </c:catAx>
      <c:valAx>
        <c:axId val="15589606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C0C0C0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254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7626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 cap="flat" cmpd="sng" algn="ctr">
      <a:noFill/>
      <a:prstDash val="solid"/>
      <a:round/>
    </a:ln>
    <a:effectLst/>
  </c:spPr>
  <c:txPr>
    <a:bodyPr/>
    <a:lstStyle/>
    <a:p>
      <a:pPr>
        <a:defRPr sz="1050" baseline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ACFC-A4A6-4B37-B086-FF74D731FC42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205A8-321A-4D71-8C5F-545353266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7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519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4B815-C4F4-2047-8A22-11F811CFC7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7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20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32AF4-D58D-4628-A23E-85C088618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92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96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5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2060"/>
                </a:solidFill>
              </a:rPr>
              <a:t>“Stellar FDI performance” (World Bank)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is-IS" altLang="en-US" sz="1200" dirty="0"/>
              <a:t>Led by investment in manufacturing sector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Top 3 FDI destination in Africa (UNCTAD 2017)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sz="1200" dirty="0"/>
              <a:t>2</a:t>
            </a:r>
            <a:r>
              <a:rPr lang="en-US" altLang="en-US" sz="1200" baseline="30000" dirty="0"/>
              <a:t>nd</a:t>
            </a:r>
            <a:r>
              <a:rPr lang="en-US" altLang="en-US" sz="1200" dirty="0"/>
              <a:t> largest recipient of FDI in the apparel &amp; textile industry (UNCTAD 2017)</a:t>
            </a:r>
          </a:p>
          <a:p>
            <a:pPr marL="171450" indent="-171450">
              <a:buFontTx/>
              <a:buChar char="•"/>
            </a:pPr>
            <a:endParaRPr lang="en-US" altLang="en-US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62282F-83FF-3A43-959C-7E476AE4CC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90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64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4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191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C1CC6-ECDC-A74A-ABC0-39F31A5C0B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5191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3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CC6-ECDC-A74A-ABC0-39F31A5C0BE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9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E51295-29C8-47DA-BB3C-74232E84D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B8207E8-4798-446E-A763-560FB9DD0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E674BF-0B9C-44EB-ADE6-0948D518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F8D0E-B3BE-42B8-9F86-1310B16A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E7E593-B3FC-41E5-B68C-CC6C6638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3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94BDFF-7C73-4A6E-BB85-7BDF19110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0A6322-38A1-46C9-83EF-EB828F28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72B5B2-10F6-4005-8399-E236E14F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0B4C7E-3098-417D-B9C4-3AAE474F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78BFD1-F461-4D67-87F1-0458EA18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D73DF20-BF3F-4A67-AEC6-A236E9A39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96F037-A947-4A47-9D4C-9B47F9851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E32084-B154-414E-9015-63FB7941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B1F3B0-B9C3-4659-905F-4F11D658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BD1E6B-5474-4D2C-9049-527A3579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FB06CB-197B-4AA8-BBC4-ACFEAC54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C33A-8438-45C7-BF48-BEB8D80C5F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4B275E-B8B3-4EDB-A5C3-802A0F6B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A379B6-0A9F-40A1-814E-D66B8D3B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839812-305C-4995-B82A-4786D3672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12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295E0-25F1-4732-A826-796EE68F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ECDD-ADAE-47AF-A4D1-E549C71441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E88A0-A7EB-42DC-88EE-5955BDF3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2A45C8-FFA1-4B9E-A50A-C7526D3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E7B7D-4B1B-4FF9-8FA9-A031B36EFD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816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1pPr>
            <a:lvl2pPr marL="44608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89217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3pPr>
            <a:lvl4pPr marL="13382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4pPr>
            <a:lvl5pPr marL="1784356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5pPr>
            <a:lvl6pPr marL="2230445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6pPr>
            <a:lvl7pPr marL="2676534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7pPr>
            <a:lvl8pPr marL="312262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8pPr>
            <a:lvl9pPr marL="3568712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C560CA-A577-473B-9F70-DAB99CE2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F95F-109E-44BF-992C-0949718544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415226-52EB-4D29-9C69-6C0CAB4E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9579F2-ABE9-4E29-B000-4BEB888E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12334-335B-49D2-9D22-2A023A83C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3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C80412-F59E-4529-9540-36279393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6D321-0CF2-43C8-8D3F-DCC756737F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D67D58-3CC9-4FA3-982A-3A8AFF5C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2B2E19-C36C-4EFC-AB29-3D2625A9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083FE-EC0D-4764-B37A-34EDF1222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21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2E07931-EBF0-47B4-A43B-57EA388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65FB-408B-42F9-8F7A-145A3757FB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3C3B10-8E48-404E-AD4B-18D4FD87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90E674-863B-4772-BDFF-B014FEDA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6AFC81-E53B-4C31-9443-C2FFC99AC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651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C6A6E5-C91E-4D1B-BF84-D5E1E98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EDDE-46A3-4DE2-B4FE-78DF4B2B52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D5839F-2794-42BF-8150-3B811595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052F92-2857-446E-B2F1-62318B32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C268CD-3A9F-47FA-9E75-EE36D36FB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28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4803CC-609B-4A03-A1AC-5C0B49D8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DDD6-D07B-4ABE-9B4D-C71F422D9E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1CDA75F-65EE-4CEC-99F7-E0CDFA19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756E46-420B-485F-921A-7F783B82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8C4153-E0D4-4BD7-A90B-9F46C850D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00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80"/>
            </a:lvl1pPr>
            <a:lvl2pPr>
              <a:defRPr sz="2738"/>
            </a:lvl2pPr>
            <a:lvl3pPr>
              <a:defRPr sz="2310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A7FF67-1B13-47A5-9685-43A90E42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C252-5187-4A13-BB65-742E73933A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91937B-0B52-4B04-9F14-60AA3347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78BD15-F30B-442E-9A8E-B58B2807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40384F-FFF6-4A0F-ADFD-25EDC3390E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57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9EC484-CE67-4A1D-A271-542406C8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D35BCD-2FA3-4A1F-98F4-A53DC89B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D83CEC-AEF0-4815-A2C6-C6710189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AEB210-898B-4018-A61C-67555BEC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F52579-0CFE-4902-B044-5A6F6FA5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23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E58928-D57A-4B3C-897F-3942371F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C594-4AA9-428A-B9BC-FAA4DF96E1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423D74-A433-48D7-A18A-F1974C28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132CE0-B223-403C-8B30-281FFDE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B83FB-A99F-4404-8A43-EF9ECBC05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99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853E6D-EB80-48C6-9862-4BC546EE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2009-911C-4F63-A3E0-2E87AEBECC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62AC78-997A-4576-8016-9372358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96BDA-8B0C-4193-91BE-B21EFF8B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4BCE80-3DDD-43D9-82FD-0AE20AAE9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4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E03E00-FA24-4089-9C5C-A91CBC88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B15-C2C3-41A0-854C-0C0D9E1A67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E8C036-7C2E-4D9B-8EF6-4CC0A339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145A3-FE89-4512-9CF1-59CAF6EA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E30D00-3D32-4393-BC84-06CD1A246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695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9397B-62DB-3048-A5A5-BA2E5EF245C8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5BF8CF5A-CEB9-DA4C-A7F4-1BF93B679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061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F3E642-1FF7-F44F-8601-03FFA3AEDF50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23ED528E-310C-1542-8C9E-9DBE50D22E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743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17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86">
                <a:solidFill>
                  <a:schemeClr val="tx1">
                    <a:tint val="75000"/>
                  </a:schemeClr>
                </a:solidFill>
              </a:defRPr>
            </a:lvl1pPr>
            <a:lvl2pPr marL="472839" indent="0">
              <a:buNone/>
              <a:defRPr sz="1904">
                <a:solidFill>
                  <a:schemeClr val="tx1">
                    <a:tint val="75000"/>
                  </a:schemeClr>
                </a:solidFill>
              </a:defRPr>
            </a:lvl2pPr>
            <a:lvl3pPr marL="945677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41851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89135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36419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83703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330987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782710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364748-E2C4-7449-AC67-58D4200B16D7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F5694EA9-54BC-D041-9B8C-8FBE51A12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902"/>
            </a:lvl1pPr>
            <a:lvl2pPr>
              <a:defRPr sz="2448"/>
            </a:lvl2pPr>
            <a:lvl3pPr>
              <a:defRPr sz="208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2902"/>
            </a:lvl1pPr>
            <a:lvl2pPr>
              <a:defRPr sz="2448"/>
            </a:lvl2pPr>
            <a:lvl3pPr>
              <a:defRPr sz="2086"/>
            </a:lvl3pPr>
            <a:lvl4pPr>
              <a:defRPr sz="1904"/>
            </a:lvl4pPr>
            <a:lvl5pPr>
              <a:defRPr sz="1904"/>
            </a:lvl5pPr>
            <a:lvl6pPr>
              <a:defRPr sz="1904"/>
            </a:lvl6pPr>
            <a:lvl7pPr>
              <a:defRPr sz="1904"/>
            </a:lvl7pPr>
            <a:lvl8pPr>
              <a:defRPr sz="1904"/>
            </a:lvl8pPr>
            <a:lvl9pPr>
              <a:defRPr sz="19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686AFD-47E1-4D4E-93B7-9A0A558E07D8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7D8F6975-AF39-AF44-B6A1-9F85E395FF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80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2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72839" indent="0">
              <a:buNone/>
              <a:defRPr sz="2086" b="1"/>
            </a:lvl2pPr>
            <a:lvl3pPr marL="945677" indent="0">
              <a:buNone/>
              <a:defRPr sz="1904" b="1"/>
            </a:lvl3pPr>
            <a:lvl4pPr marL="1418516" indent="0">
              <a:buNone/>
              <a:defRPr sz="1632" b="1"/>
            </a:lvl4pPr>
            <a:lvl5pPr marL="1891354" indent="0">
              <a:buNone/>
              <a:defRPr sz="1632" b="1"/>
            </a:lvl5pPr>
            <a:lvl6pPr marL="2364194" indent="0">
              <a:buNone/>
              <a:defRPr sz="1632" b="1"/>
            </a:lvl6pPr>
            <a:lvl7pPr marL="2837033" indent="0">
              <a:buNone/>
              <a:defRPr sz="1632" b="1"/>
            </a:lvl7pPr>
            <a:lvl8pPr marL="3309871" indent="0">
              <a:buNone/>
              <a:defRPr sz="1632" b="1"/>
            </a:lvl8pPr>
            <a:lvl9pPr marL="3782710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2448"/>
            </a:lvl1pPr>
            <a:lvl2pPr>
              <a:defRPr sz="2086"/>
            </a:lvl2pPr>
            <a:lvl3pPr>
              <a:defRPr sz="190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5"/>
            <a:ext cx="5389033" cy="639762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72839" indent="0">
              <a:buNone/>
              <a:defRPr sz="2086" b="1"/>
            </a:lvl2pPr>
            <a:lvl3pPr marL="945677" indent="0">
              <a:buNone/>
              <a:defRPr sz="1904" b="1"/>
            </a:lvl3pPr>
            <a:lvl4pPr marL="1418516" indent="0">
              <a:buNone/>
              <a:defRPr sz="1632" b="1"/>
            </a:lvl4pPr>
            <a:lvl5pPr marL="1891354" indent="0">
              <a:buNone/>
              <a:defRPr sz="1632" b="1"/>
            </a:lvl5pPr>
            <a:lvl6pPr marL="2364194" indent="0">
              <a:buNone/>
              <a:defRPr sz="1632" b="1"/>
            </a:lvl6pPr>
            <a:lvl7pPr marL="2837033" indent="0">
              <a:buNone/>
              <a:defRPr sz="1632" b="1"/>
            </a:lvl7pPr>
            <a:lvl8pPr marL="3309871" indent="0">
              <a:buNone/>
              <a:defRPr sz="1632" b="1"/>
            </a:lvl8pPr>
            <a:lvl9pPr marL="3782710" indent="0">
              <a:buNone/>
              <a:defRPr sz="16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7"/>
            <a:ext cx="5389033" cy="3951288"/>
          </a:xfrm>
        </p:spPr>
        <p:txBody>
          <a:bodyPr/>
          <a:lstStyle>
            <a:lvl1pPr>
              <a:defRPr sz="2448"/>
            </a:lvl1pPr>
            <a:lvl2pPr>
              <a:defRPr sz="2086"/>
            </a:lvl2pPr>
            <a:lvl3pPr>
              <a:defRPr sz="1904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806D2C-CDE0-2447-ABB2-4D9E86CA39CA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90A4113C-528F-644E-A3B7-A2DD48BA5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330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1C8ABF-C6D2-8F47-8522-A5AFF5C4150E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9A1F7B93-9B8D-0A43-A241-A03EDDCCBE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772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FE9A-3855-9849-8313-CCEDB4212CD7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6BD3E7E6-3AE2-2647-87D1-8B983D3E44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2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E24A0-D9D7-4E80-A54A-1F581E2C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47064A-10BC-41DF-9B4E-768EAF7C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BC79D3-3835-4677-98B4-C79D5F19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B07F20-1B0E-44B2-B536-8850767D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36854C-D3B0-4EF9-8961-58166580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47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08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64"/>
            </a:lvl1pPr>
            <a:lvl2pPr>
              <a:defRPr sz="2902"/>
            </a:lvl2pPr>
            <a:lvl3pPr>
              <a:defRPr sz="2448"/>
            </a:lvl3pPr>
            <a:lvl4pPr>
              <a:defRPr sz="2086"/>
            </a:lvl4pPr>
            <a:lvl5pPr>
              <a:defRPr sz="2086"/>
            </a:lvl5pPr>
            <a:lvl6pPr>
              <a:defRPr sz="2086"/>
            </a:lvl6pPr>
            <a:lvl7pPr>
              <a:defRPr sz="2086"/>
            </a:lvl7pPr>
            <a:lvl8pPr>
              <a:defRPr sz="2086"/>
            </a:lvl8pPr>
            <a:lvl9pPr>
              <a:defRPr sz="20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51"/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3C0687-365C-D246-89EA-0E177EFFF73F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E6382634-A087-D541-B1F2-F722BBEAA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281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8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64"/>
            </a:lvl1pPr>
            <a:lvl2pPr marL="472839" indent="0">
              <a:buNone/>
              <a:defRPr sz="2902"/>
            </a:lvl2pPr>
            <a:lvl3pPr marL="945677" indent="0">
              <a:buNone/>
              <a:defRPr sz="2448"/>
            </a:lvl3pPr>
            <a:lvl4pPr marL="1418516" indent="0">
              <a:buNone/>
              <a:defRPr sz="2086"/>
            </a:lvl4pPr>
            <a:lvl5pPr marL="1891354" indent="0">
              <a:buNone/>
              <a:defRPr sz="2086"/>
            </a:lvl5pPr>
            <a:lvl6pPr marL="2364194" indent="0">
              <a:buNone/>
              <a:defRPr sz="2086"/>
            </a:lvl6pPr>
            <a:lvl7pPr marL="2837033" indent="0">
              <a:buNone/>
              <a:defRPr sz="2086"/>
            </a:lvl7pPr>
            <a:lvl8pPr marL="3309871" indent="0">
              <a:buNone/>
              <a:defRPr sz="2086"/>
            </a:lvl8pPr>
            <a:lvl9pPr marL="3782710" indent="0">
              <a:buNone/>
              <a:defRPr sz="208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51"/>
            </a:lvl1pPr>
            <a:lvl2pPr marL="472839" indent="0">
              <a:buNone/>
              <a:defRPr sz="1270"/>
            </a:lvl2pPr>
            <a:lvl3pPr marL="945677" indent="0">
              <a:buNone/>
              <a:defRPr sz="997"/>
            </a:lvl3pPr>
            <a:lvl4pPr marL="1418516" indent="0">
              <a:buNone/>
              <a:defRPr sz="907"/>
            </a:lvl4pPr>
            <a:lvl5pPr marL="1891354" indent="0">
              <a:buNone/>
              <a:defRPr sz="907"/>
            </a:lvl5pPr>
            <a:lvl6pPr marL="2364194" indent="0">
              <a:buNone/>
              <a:defRPr sz="907"/>
            </a:lvl6pPr>
            <a:lvl7pPr marL="2837033" indent="0">
              <a:buNone/>
              <a:defRPr sz="907"/>
            </a:lvl7pPr>
            <a:lvl8pPr marL="3309871" indent="0">
              <a:buNone/>
              <a:defRPr sz="907"/>
            </a:lvl8pPr>
            <a:lvl9pPr marL="3782710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DF38A-1185-0740-A1AA-0E02F4F55E00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D64DE4E1-EF58-D349-A821-593FA7BB3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02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58705B-FD23-374B-9012-5A76C45E050B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25224A6D-ED7F-D343-A85F-22B4BF072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62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FF4EE-B479-3E4E-BB94-1D59DC71BAB3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72171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  <a:cs typeface="Arial" charset="0"/>
              </a:defRPr>
            </a:lvl1pPr>
          </a:lstStyle>
          <a:p>
            <a:fld id="{BCDA096F-24AF-8F4F-AA05-D9FAB03A9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74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1999"/>
            </a:lvl2pPr>
            <a:lvl3pPr marL="914276" indent="0" algn="ctr">
              <a:buNone/>
              <a:defRPr sz="1801"/>
            </a:lvl3pPr>
            <a:lvl4pPr marL="1371413" indent="0" algn="ctr">
              <a:buNone/>
              <a:defRPr sz="1600"/>
            </a:lvl4pPr>
            <a:lvl5pPr marL="1828550" indent="0" algn="ctr">
              <a:buNone/>
              <a:defRPr sz="1600"/>
            </a:lvl5pPr>
            <a:lvl6pPr marL="2285687" indent="0" algn="ctr">
              <a:buNone/>
              <a:defRPr sz="1600"/>
            </a:lvl6pPr>
            <a:lvl7pPr marL="2742824" indent="0" algn="ctr">
              <a:buNone/>
              <a:defRPr sz="1600"/>
            </a:lvl7pPr>
            <a:lvl8pPr marL="3199963" indent="0" algn="ctr">
              <a:buNone/>
              <a:defRPr sz="1600"/>
            </a:lvl8pPr>
            <a:lvl9pPr marL="36571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4897B-C45F-654F-94A5-905997D72C6C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5F256C42-B47E-6E47-8550-FBFFB1C03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546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BFA93-672F-1241-A651-9E934458715F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6AF9EDE-318F-9744-AC2C-7E6D0C762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8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6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70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AACB63-EEF3-6949-B434-2A73548815E5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65A346E0-7801-0444-80C5-D64C9CF4D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891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5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A8D897-0505-604A-B02D-DE8A98402702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B81B25A-7490-EF48-B194-4FF9EF3B20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28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32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1999" b="1"/>
            </a:lvl2pPr>
            <a:lvl3pPr marL="914276" indent="0">
              <a:buNone/>
              <a:defRPr sz="1801" b="1"/>
            </a:lvl3pPr>
            <a:lvl4pPr marL="1371413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1999" b="1"/>
            </a:lvl2pPr>
            <a:lvl3pPr marL="914276" indent="0">
              <a:buNone/>
              <a:defRPr sz="1801" b="1"/>
            </a:lvl3pPr>
            <a:lvl4pPr marL="1371413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0E71C0-5F90-4444-88CE-880683D5CA39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21FED36D-8EEE-A148-B443-7BECBCE99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469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EEB494-A659-6241-9574-DCAE575817AF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300E736-1D06-904C-8335-F3581A2E1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2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395BF0-C977-453B-8950-123C6400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25D4A8-9AD4-406C-AA53-B0547203C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3A151F-48BB-40B6-AFFD-45395ACCF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29D3D2-964E-459D-A390-2BCC36D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221919-5FB3-4932-A9C6-1403E0DD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FB7726-319F-41AD-881E-E35639B1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47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0054A2-6043-8245-AE1D-97046A6B7CF7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85BF1EED-E46E-2544-B105-3B32E1FFB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385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7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2"/>
            <a:ext cx="617219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400"/>
            </a:lvl2pPr>
            <a:lvl3pPr marL="914276" indent="0">
              <a:buNone/>
              <a:defRPr sz="1200"/>
            </a:lvl3pPr>
            <a:lvl4pPr marL="1371413" indent="0">
              <a:buNone/>
              <a:defRPr sz="1000"/>
            </a:lvl4pPr>
            <a:lvl5pPr marL="1828550" indent="0">
              <a:buNone/>
              <a:defRPr sz="1000"/>
            </a:lvl5pPr>
            <a:lvl6pPr marL="2285687" indent="0">
              <a:buNone/>
              <a:defRPr sz="1000"/>
            </a:lvl6pPr>
            <a:lvl7pPr marL="2742824" indent="0">
              <a:buNone/>
              <a:defRPr sz="1000"/>
            </a:lvl7pPr>
            <a:lvl8pPr marL="3199963" indent="0">
              <a:buNone/>
              <a:defRPr sz="1000"/>
            </a:lvl8pPr>
            <a:lvl9pPr marL="36571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9F22C5-5E7A-FC4C-911D-EE19A98A0811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F03A8111-B4DC-4C4B-A68B-4AFA29DE1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757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7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32"/>
            <a:ext cx="6172198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3" indent="0">
              <a:buNone/>
              <a:defRPr sz="1999"/>
            </a:lvl4pPr>
            <a:lvl5pPr marL="1828550" indent="0">
              <a:buNone/>
              <a:defRPr sz="1999"/>
            </a:lvl5pPr>
            <a:lvl6pPr marL="2285687" indent="0">
              <a:buNone/>
              <a:defRPr sz="1999"/>
            </a:lvl6pPr>
            <a:lvl7pPr marL="2742824" indent="0">
              <a:buNone/>
              <a:defRPr sz="1999"/>
            </a:lvl7pPr>
            <a:lvl8pPr marL="3199963" indent="0">
              <a:buNone/>
              <a:defRPr sz="1999"/>
            </a:lvl8pPr>
            <a:lvl9pPr marL="3657100" indent="0">
              <a:buNone/>
              <a:defRPr sz="1999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400"/>
            </a:lvl2pPr>
            <a:lvl3pPr marL="914276" indent="0">
              <a:buNone/>
              <a:defRPr sz="1200"/>
            </a:lvl3pPr>
            <a:lvl4pPr marL="1371413" indent="0">
              <a:buNone/>
              <a:defRPr sz="1000"/>
            </a:lvl4pPr>
            <a:lvl5pPr marL="1828550" indent="0">
              <a:buNone/>
              <a:defRPr sz="1000"/>
            </a:lvl5pPr>
            <a:lvl6pPr marL="2285687" indent="0">
              <a:buNone/>
              <a:defRPr sz="1000"/>
            </a:lvl6pPr>
            <a:lvl7pPr marL="2742824" indent="0">
              <a:buNone/>
              <a:defRPr sz="1000"/>
            </a:lvl7pPr>
            <a:lvl8pPr marL="3199963" indent="0">
              <a:buNone/>
              <a:defRPr sz="1000"/>
            </a:lvl8pPr>
            <a:lvl9pPr marL="36571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68544E-FE7B-DD4B-8E8D-BE364B613A90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59F90490-BB18-9F4B-A867-3626124CE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688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FB6519-3B01-D642-8B25-FC072C28E224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B7795E5E-924A-2A4C-A09F-671C032DDE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818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2AB7F-A3FE-144B-AA67-CDA592406C17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AF754507-63D3-6A40-8869-C7DC97DAF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370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FB06CB-197B-4AA8-BBC4-ACFEAC54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C33A-8438-45C7-BF48-BEB8D80C5F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4B275E-B8B3-4EDB-A5C3-802A0F6B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A379B6-0A9F-40A1-814E-D66B8D3B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839812-305C-4995-B82A-4786D3672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058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295E0-25F1-4732-A826-796EE68F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ECDD-ADAE-47AF-A4D1-E549C71441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E88A0-A7EB-42DC-88EE-5955BDF3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2A45C8-FFA1-4B9E-A50A-C7526D30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E7B7D-4B1B-4FF9-8FA9-A031B36EF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478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1pPr>
            <a:lvl2pPr marL="44608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2pPr>
            <a:lvl3pPr marL="892178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3pPr>
            <a:lvl4pPr marL="13382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4pPr>
            <a:lvl5pPr marL="1784356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5pPr>
            <a:lvl6pPr marL="2230445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6pPr>
            <a:lvl7pPr marL="2676534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7pPr>
            <a:lvl8pPr marL="312262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8pPr>
            <a:lvl9pPr marL="3568712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C560CA-A577-473B-9F70-DAB99CE2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F95F-109E-44BF-992C-0949718544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415226-52EB-4D29-9C69-6C0CAB4E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9579F2-ABE9-4E29-B000-4BEB888E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12334-335B-49D2-9D22-2A023A83C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137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38"/>
            </a:lvl1pPr>
            <a:lvl2pPr>
              <a:defRPr sz="2310"/>
            </a:lvl2pPr>
            <a:lvl3pPr>
              <a:defRPr sz="1968"/>
            </a:lvl3pPr>
            <a:lvl4pPr>
              <a:defRPr sz="1797"/>
            </a:lvl4pPr>
            <a:lvl5pPr>
              <a:defRPr sz="1797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C80412-F59E-4529-9540-36279393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6D321-0CF2-43C8-8D3F-DCC756737F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D67D58-3CC9-4FA3-982A-3A8AFF5C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2B2E19-C36C-4EFC-AB29-3D2625A9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083FE-EC0D-4764-B37A-34EDF1222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310" b="1"/>
            </a:lvl1pPr>
            <a:lvl2pPr marL="446089" indent="0">
              <a:buNone/>
              <a:defRPr sz="1968" b="1"/>
            </a:lvl2pPr>
            <a:lvl3pPr marL="892178" indent="0">
              <a:buNone/>
              <a:defRPr sz="1797" b="1"/>
            </a:lvl3pPr>
            <a:lvl4pPr marL="1338267" indent="0">
              <a:buNone/>
              <a:defRPr sz="1540" b="1"/>
            </a:lvl4pPr>
            <a:lvl5pPr marL="1784356" indent="0">
              <a:buNone/>
              <a:defRPr sz="1540" b="1"/>
            </a:lvl5pPr>
            <a:lvl6pPr marL="2230445" indent="0">
              <a:buNone/>
              <a:defRPr sz="1540" b="1"/>
            </a:lvl6pPr>
            <a:lvl7pPr marL="2676534" indent="0">
              <a:buNone/>
              <a:defRPr sz="1540" b="1"/>
            </a:lvl7pPr>
            <a:lvl8pPr marL="3122623" indent="0">
              <a:buNone/>
              <a:defRPr sz="1540" b="1"/>
            </a:lvl8pPr>
            <a:lvl9pPr marL="3568712" indent="0">
              <a:buNone/>
              <a:defRPr sz="15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310"/>
            </a:lvl1pPr>
            <a:lvl2pPr>
              <a:defRPr sz="1968"/>
            </a:lvl2pPr>
            <a:lvl3pPr>
              <a:defRPr sz="1797"/>
            </a:lvl3pPr>
            <a:lvl4pPr>
              <a:defRPr sz="1540"/>
            </a:lvl4pPr>
            <a:lvl5pPr>
              <a:defRPr sz="1540"/>
            </a:lvl5pPr>
            <a:lvl6pPr>
              <a:defRPr sz="1540"/>
            </a:lvl6pPr>
            <a:lvl7pPr>
              <a:defRPr sz="1540"/>
            </a:lvl7pPr>
            <a:lvl8pPr>
              <a:defRPr sz="1540"/>
            </a:lvl8pPr>
            <a:lvl9pPr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2E07931-EBF0-47B4-A43B-57EA388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65FB-408B-42F9-8F7A-145A3757FB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3C3B10-8E48-404E-AD4B-18D4FD87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90E674-863B-4772-BDFF-B014FEDA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6AFC81-E53B-4C31-9443-C2FFC99AC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63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0BC468-7F17-41F1-808D-29716E94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0EE579-3F66-4B66-B6F2-E010530D5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C33AC0-DB4A-4194-8187-3C7DBE356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A235E6-A084-4893-A0A5-A77B58CA5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0A524D-38D8-4F8F-8A62-46D6147FA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4C7279-896A-443C-A4E8-B58A5F55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FF7466-19B1-458A-88DF-2459A42A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A51C9-55C1-4418-A2CF-35BD8862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C6A6E5-C91E-4D1B-BF84-D5E1E98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9EDDE-46A3-4DE2-B4FE-78DF4B2B52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D5839F-2794-42BF-8150-3B811595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052F92-2857-446E-B2F1-62318B32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C268CD-3A9F-47FA-9E75-EE36D36FB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556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4803CC-609B-4A03-A1AC-5C0B49D8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DDD6-D07B-4ABE-9B4D-C71F422D9E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1CDA75F-65EE-4CEC-99F7-E0CDFA19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756E46-420B-485F-921A-7F783B82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8C4153-E0D4-4BD7-A90B-9F46C850D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116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80"/>
            </a:lvl1pPr>
            <a:lvl2pPr>
              <a:defRPr sz="2738"/>
            </a:lvl2pPr>
            <a:lvl3pPr>
              <a:defRPr sz="2310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A7FF67-1B13-47A5-9685-43A90E42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2C252-5187-4A13-BB65-742E73933A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91937B-0B52-4B04-9F14-60AA3347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78BD15-F30B-442E-9A8E-B58B2807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40384F-FFF6-4A0F-ADFD-25EDC3390E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69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E58928-D57A-4B3C-897F-3942371F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C594-4AA9-428A-B9BC-FAA4DF96E1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423D74-A433-48D7-A18A-F1974C28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132CE0-B223-403C-8B30-281FFDE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B83FB-A99F-4404-8A43-EF9ECBC05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111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853E6D-EB80-48C6-9862-4BC546EE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2009-911C-4F63-A3E0-2E87AEBECC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62AC78-997A-4576-8016-9372358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96BDA-8B0C-4193-91BE-B21EFF8B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4BCE80-3DDD-43D9-82FD-0AE20AAE9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41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E03E00-FA24-4089-9C5C-A91CBC88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B15-C2C3-41A0-854C-0C0D9E1A67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E8C036-7C2E-4D9B-8EF6-4CC0A339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145A3-FE89-4512-9CF1-59CAF6EA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45459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E30D00-3D32-4393-BC84-06CD1A246A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769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1999"/>
            </a:lvl2pPr>
            <a:lvl3pPr marL="914276" indent="0" algn="ctr">
              <a:buNone/>
              <a:defRPr sz="1801"/>
            </a:lvl3pPr>
            <a:lvl4pPr marL="1371413" indent="0" algn="ctr">
              <a:buNone/>
              <a:defRPr sz="1600"/>
            </a:lvl4pPr>
            <a:lvl5pPr marL="1828550" indent="0" algn="ctr">
              <a:buNone/>
              <a:defRPr sz="1600"/>
            </a:lvl5pPr>
            <a:lvl6pPr marL="2285687" indent="0" algn="ctr">
              <a:buNone/>
              <a:defRPr sz="1600"/>
            </a:lvl6pPr>
            <a:lvl7pPr marL="2742824" indent="0" algn="ctr">
              <a:buNone/>
              <a:defRPr sz="1600"/>
            </a:lvl7pPr>
            <a:lvl8pPr marL="3199963" indent="0" algn="ctr">
              <a:buNone/>
              <a:defRPr sz="1600"/>
            </a:lvl8pPr>
            <a:lvl9pPr marL="36571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4897B-C45F-654F-94A5-905997D72C6C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5F256C42-B47E-6E47-8550-FBFFB1C03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474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BFA93-672F-1241-A651-9E934458715F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6AF9EDE-318F-9744-AC2C-7E6D0C762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071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6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70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AACB63-EEF3-6949-B434-2A73548815E5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65A346E0-7801-0444-80C5-D64C9CF4D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505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5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A8D897-0505-604A-B02D-DE8A98402702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B81B25A-7490-EF48-B194-4FF9EF3B20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3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35107F-B699-4AAF-BE64-2130D802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E0CE51-8C69-477D-A0F2-A06197C9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8AC919F-D1C3-4581-A934-DAE570EA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5F4E72-5646-48B5-958B-D4CDB554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61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32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1999" b="1"/>
            </a:lvl2pPr>
            <a:lvl3pPr marL="914276" indent="0">
              <a:buNone/>
              <a:defRPr sz="1801" b="1"/>
            </a:lvl3pPr>
            <a:lvl4pPr marL="1371413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1999" b="1"/>
            </a:lvl2pPr>
            <a:lvl3pPr marL="914276" indent="0">
              <a:buNone/>
              <a:defRPr sz="1801" b="1"/>
            </a:lvl3pPr>
            <a:lvl4pPr marL="1371413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3" indent="0">
              <a:buNone/>
              <a:defRPr sz="1600" b="1"/>
            </a:lvl8pPr>
            <a:lvl9pPr marL="36571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0E71C0-5F90-4444-88CE-880683D5CA39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21FED36D-8EEE-A148-B443-7BECBCE99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236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EEB494-A659-6241-9574-DCAE575817AF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C300E736-1D06-904C-8335-F3581A2E1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46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0054A2-6043-8245-AE1D-97046A6B7CF7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85BF1EED-E46E-2544-B105-3B32E1FFB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92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7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2"/>
            <a:ext cx="617219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400"/>
            </a:lvl2pPr>
            <a:lvl3pPr marL="914276" indent="0">
              <a:buNone/>
              <a:defRPr sz="1200"/>
            </a:lvl3pPr>
            <a:lvl4pPr marL="1371413" indent="0">
              <a:buNone/>
              <a:defRPr sz="1000"/>
            </a:lvl4pPr>
            <a:lvl5pPr marL="1828550" indent="0">
              <a:buNone/>
              <a:defRPr sz="1000"/>
            </a:lvl5pPr>
            <a:lvl6pPr marL="2285687" indent="0">
              <a:buNone/>
              <a:defRPr sz="1000"/>
            </a:lvl6pPr>
            <a:lvl7pPr marL="2742824" indent="0">
              <a:buNone/>
              <a:defRPr sz="1000"/>
            </a:lvl7pPr>
            <a:lvl8pPr marL="3199963" indent="0">
              <a:buNone/>
              <a:defRPr sz="1000"/>
            </a:lvl8pPr>
            <a:lvl9pPr marL="36571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9F22C5-5E7A-FC4C-911D-EE19A98A0811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F03A8111-B4DC-4C4B-A68B-4AFA29DE1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318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7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32"/>
            <a:ext cx="6172198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3" indent="0">
              <a:buNone/>
              <a:defRPr sz="1999"/>
            </a:lvl4pPr>
            <a:lvl5pPr marL="1828550" indent="0">
              <a:buNone/>
              <a:defRPr sz="1999"/>
            </a:lvl5pPr>
            <a:lvl6pPr marL="2285687" indent="0">
              <a:buNone/>
              <a:defRPr sz="1999"/>
            </a:lvl6pPr>
            <a:lvl7pPr marL="2742824" indent="0">
              <a:buNone/>
              <a:defRPr sz="1999"/>
            </a:lvl7pPr>
            <a:lvl8pPr marL="3199963" indent="0">
              <a:buNone/>
              <a:defRPr sz="1999"/>
            </a:lvl8pPr>
            <a:lvl9pPr marL="3657100" indent="0">
              <a:buNone/>
              <a:defRPr sz="1999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6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400"/>
            </a:lvl2pPr>
            <a:lvl3pPr marL="914276" indent="0">
              <a:buNone/>
              <a:defRPr sz="1200"/>
            </a:lvl3pPr>
            <a:lvl4pPr marL="1371413" indent="0">
              <a:buNone/>
              <a:defRPr sz="1000"/>
            </a:lvl4pPr>
            <a:lvl5pPr marL="1828550" indent="0">
              <a:buNone/>
              <a:defRPr sz="1000"/>
            </a:lvl5pPr>
            <a:lvl6pPr marL="2285687" indent="0">
              <a:buNone/>
              <a:defRPr sz="1000"/>
            </a:lvl6pPr>
            <a:lvl7pPr marL="2742824" indent="0">
              <a:buNone/>
              <a:defRPr sz="1000"/>
            </a:lvl7pPr>
            <a:lvl8pPr marL="3199963" indent="0">
              <a:buNone/>
              <a:defRPr sz="1000"/>
            </a:lvl8pPr>
            <a:lvl9pPr marL="36571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68544E-FE7B-DD4B-8E8D-BE364B613A90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59F90490-BB18-9F4B-A867-3626124CE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7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FB6519-3B01-D642-8B25-FC072C28E224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B7795E5E-924A-2A4C-A09F-671C032DDE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585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2AB7F-A3FE-144B-AA67-CDA592406C17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0701" eaLnBrk="0" hangingPunct="0">
              <a:defRPr>
                <a:solidFill>
                  <a:srgbClr val="898989"/>
                </a:solidFill>
              </a:defRPr>
            </a:lvl1pPr>
          </a:lstStyle>
          <a:p>
            <a:fld id="{AF754507-63D3-6A40-8869-C7DC97DAF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668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217E6B9-7B3B-483E-8810-4E756612ABFF}"/>
              </a:ext>
            </a:extLst>
          </p:cNvPr>
          <p:cNvSpPr txBox="1">
            <a:spLocks/>
          </p:cNvSpPr>
          <p:nvPr userDrawn="1"/>
        </p:nvSpPr>
        <p:spPr>
          <a:xfrm>
            <a:off x="0" y="1000486"/>
            <a:ext cx="11724129" cy="584456"/>
          </a:xfrm>
          <a:prstGeom prst="rect">
            <a:avLst/>
          </a:prstGeom>
        </p:spPr>
        <p:txBody>
          <a:bodyPr anchor="ctr"/>
          <a:lstStyle>
            <a:lvl1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00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72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4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16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76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4FB39DFC-6A92-481E-A0CD-B6B106631A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027" y="1071023"/>
            <a:ext cx="11447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65138" indent="-465138"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00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72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4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16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5138" marR="0" lvl="0" indent="-465138" algn="l" defTabSz="5032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465138" marR="0" lvl="0" indent="-465138" algn="l" defTabSz="5032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5753" y="80222"/>
            <a:ext cx="11321142" cy="6963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53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14913" indent="-214913">
              <a:buClr>
                <a:schemeClr val="tx1"/>
              </a:buClr>
              <a:defRPr sz="1969" b="1">
                <a:latin typeface="Arial" pitchFamily="34" charset="0"/>
                <a:cs typeface="Arial" pitchFamily="34" charset="0"/>
              </a:defRPr>
            </a:lvl1pPr>
            <a:lvl2pPr marL="554866" indent="-339954">
              <a:buClr>
                <a:schemeClr val="bg2">
                  <a:lumMod val="10000"/>
                </a:schemeClr>
              </a:buClr>
              <a:defRPr sz="1969">
                <a:latin typeface="Arial" pitchFamily="34" charset="0"/>
                <a:cs typeface="Arial" pitchFamily="34" charset="0"/>
              </a:defRPr>
            </a:lvl2pPr>
            <a:lvl3pPr>
              <a:defRPr sz="1969">
                <a:latin typeface="Arial" pitchFamily="34" charset="0"/>
                <a:cs typeface="Arial" pitchFamily="34" charset="0"/>
              </a:defRPr>
            </a:lvl3pPr>
            <a:lvl4pPr>
              <a:defRPr sz="1969">
                <a:latin typeface="Arial" pitchFamily="34" charset="0"/>
                <a:cs typeface="Arial" pitchFamily="34" charset="0"/>
              </a:defRPr>
            </a:lvl4pPr>
            <a:lvl5pPr>
              <a:defRPr sz="1969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75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B713F7-CF36-41E0-9A89-45A757D4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9E06DD8-1D9F-4D40-BBD6-E0F903EF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12E2862-0801-4FCE-A709-5BA8CDB3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080E0-B82D-4549-9009-4D191AF1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A9E9F1-2AF6-4987-BA31-11E1E368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5E0040-5082-4D4F-92CF-0248D729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BFC1C6-7FA5-4C0F-9DF5-6567B3CF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CF8AAF-86BA-4516-ABD3-F26F910D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A01D34-84CF-4F6C-9863-AFE8B164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8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37B5A1-7EDC-46FE-A223-E90CE782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3EE905B-1940-435B-A8DB-1ADA7543C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52BE35-5958-4DBA-9566-724136321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9F5DFC-F619-4911-B8CA-73C0070A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8E1535-905D-4504-B966-9D3B7850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0D61C6-0087-40E7-B7B5-F9E13A6C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6.v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358A22-34C5-4A34-8A58-73C5ABC5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6BB4A6-31BB-4F34-A5DC-A0549A5D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99AA6-D922-40C6-AA15-E34F73408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EC523-793D-4E3C-805B-71A3199359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60648C-ADFA-493B-B4A8-C9FF80D62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343487-0846-49FC-AB15-E68852A89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A77B6-65F2-4A27-ABB9-5D18A4921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9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think-cell Slide" r:id="rId15" imgW="378" imgH="377" progId="TCLayout.ActiveDocument.1">
                  <p:embed/>
                </p:oleObj>
              </mc:Choice>
              <mc:Fallback>
                <p:oleObj name="think-cell Slide" r:id="rId15" imgW="378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4BBE597-5C27-455B-9120-C01157AE02AE}"/>
              </a:ext>
            </a:extLst>
          </p:cNvPr>
          <p:cNvSpPr/>
          <p:nvPr userDrawn="1"/>
        </p:nvSpPr>
        <p:spPr>
          <a:xfrm>
            <a:off x="5298019" y="6721245"/>
            <a:ext cx="6906325" cy="249041"/>
          </a:xfrm>
          <a:prstGeom prst="rect">
            <a:avLst/>
          </a:prstGeom>
          <a:solidFill>
            <a:srgbClr val="DC2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131697-198D-4D22-BEFA-2E945D23F1D2}"/>
              </a:ext>
            </a:extLst>
          </p:cNvPr>
          <p:cNvSpPr/>
          <p:nvPr userDrawn="1"/>
        </p:nvSpPr>
        <p:spPr>
          <a:xfrm>
            <a:off x="3892851" y="6721245"/>
            <a:ext cx="6906325" cy="249041"/>
          </a:xfrm>
          <a:prstGeom prst="rect">
            <a:avLst/>
          </a:prstGeom>
          <a:solidFill>
            <a:srgbClr val="F9D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7F498E-5AFF-49F7-BE44-351E11F45684}"/>
              </a:ext>
            </a:extLst>
          </p:cNvPr>
          <p:cNvSpPr/>
          <p:nvPr userDrawn="1"/>
        </p:nvSpPr>
        <p:spPr>
          <a:xfrm>
            <a:off x="2641600" y="6721245"/>
            <a:ext cx="6906325" cy="249041"/>
          </a:xfrm>
          <a:prstGeom prst="rect">
            <a:avLst/>
          </a:prstGeom>
          <a:solidFill>
            <a:srgbClr val="058A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10235" y="274954"/>
            <a:ext cx="109715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0235" y="1600777"/>
            <a:ext cx="10971532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0CC635-EEC1-4860-942D-3244DCA2D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1676F-EFB4-4114-A5AB-E157610589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D029EE-BF1D-4E79-B8DF-E4B3ABCEC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0ED758-AE13-4333-8E75-E008E551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59F114-BE2F-4B38-BD39-CEA5ED1E513F}"/>
              </a:ext>
            </a:extLst>
          </p:cNvPr>
          <p:cNvSpPr/>
          <p:nvPr userDrawn="1"/>
        </p:nvSpPr>
        <p:spPr>
          <a:xfrm>
            <a:off x="1" y="6721245"/>
            <a:ext cx="8358572" cy="249041"/>
          </a:xfrm>
          <a:prstGeom prst="rect">
            <a:avLst/>
          </a:prstGeom>
          <a:solidFill>
            <a:srgbClr val="2B4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45459" rtl="0" eaLnBrk="0" fontAlgn="base" hangingPunct="0">
        <a:spcBef>
          <a:spcPct val="0"/>
        </a:spcBef>
        <a:spcAft>
          <a:spcPct val="0"/>
        </a:spcAft>
        <a:defRPr sz="2053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2pPr>
      <a:lvl3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3pPr>
      <a:lvl4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4pPr>
      <a:lvl5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5pPr>
      <a:lvl6pPr marL="391135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6pPr>
      <a:lvl7pPr marL="782269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7pPr>
      <a:lvl8pPr marL="1173404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8pPr>
      <a:lvl9pPr marL="1564538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9pPr>
    </p:titleStyle>
    <p:bodyStyle>
      <a:lvl1pPr marL="334094" indent="-334094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38" kern="1200">
          <a:solidFill>
            <a:srgbClr val="2B426E"/>
          </a:solidFill>
          <a:latin typeface="+mn-lt"/>
          <a:ea typeface="+mn-ea"/>
          <a:cs typeface="+mn-cs"/>
        </a:defRPr>
      </a:lvl1pPr>
      <a:lvl2pPr marL="723871" indent="-278412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5" kern="1200">
          <a:solidFill>
            <a:srgbClr val="2B426E"/>
          </a:solidFill>
          <a:latin typeface="+mn-lt"/>
          <a:ea typeface="+mn-ea"/>
          <a:cs typeface="+mn-cs"/>
        </a:defRPr>
      </a:lvl2pPr>
      <a:lvl3pPr marL="1115006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9" kern="1200">
          <a:solidFill>
            <a:srgbClr val="2B426E"/>
          </a:solidFill>
          <a:latin typeface="+mn-lt"/>
          <a:ea typeface="+mn-ea"/>
          <a:cs typeface="+mn-cs"/>
        </a:defRPr>
      </a:lvl3pPr>
      <a:lvl4pPr marL="1560465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11" kern="1200">
          <a:solidFill>
            <a:srgbClr val="2B426E"/>
          </a:solidFill>
          <a:latin typeface="+mn-lt"/>
          <a:ea typeface="+mn-ea"/>
          <a:cs typeface="+mn-cs"/>
        </a:defRPr>
      </a:lvl4pPr>
      <a:lvl5pPr marL="2007281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11" kern="1200">
          <a:solidFill>
            <a:srgbClr val="2B426E"/>
          </a:solidFill>
          <a:latin typeface="+mn-lt"/>
          <a:ea typeface="+mn-ea"/>
          <a:cs typeface="+mn-cs"/>
        </a:defRPr>
      </a:lvl5pPr>
      <a:lvl6pPr marL="245348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345668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791757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46089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892178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38267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784356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45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676534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22623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568712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351006" y="6721244"/>
            <a:ext cx="6905776" cy="249041"/>
          </a:xfrm>
          <a:prstGeom prst="rect">
            <a:avLst/>
          </a:prstGeom>
          <a:solidFill>
            <a:srgbClr val="DC2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904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945953" y="6721244"/>
            <a:ext cx="6905776" cy="249041"/>
          </a:xfrm>
          <a:prstGeom prst="rect">
            <a:avLst/>
          </a:prstGeom>
          <a:solidFill>
            <a:srgbClr val="F9D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904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694937" y="6721244"/>
            <a:ext cx="6905777" cy="249041"/>
          </a:xfrm>
          <a:prstGeom prst="rect">
            <a:avLst/>
          </a:prstGeom>
          <a:solidFill>
            <a:srgbClr val="058A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904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37893" name="Title Placeholder 1"/>
          <p:cNvSpPr>
            <a:spLocks noGrp="1"/>
          </p:cNvSpPr>
          <p:nvPr>
            <p:ph type="title"/>
          </p:nvPr>
        </p:nvSpPr>
        <p:spPr bwMode="auto">
          <a:xfrm>
            <a:off x="610392" y="274954"/>
            <a:ext cx="109712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0392" y="1600776"/>
            <a:ext cx="10971216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392" y="6357038"/>
            <a:ext cx="2844656" cy="364206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defTabSz="472171" eaLnBrk="1" hangingPunct="1">
              <a:defRPr sz="127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85331F2C-1A5C-994A-B938-BC1417038F6C}" type="datetime1">
              <a:rPr lang="en-US" altLang="en-US" smtClean="0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773" y="6357038"/>
            <a:ext cx="3862455" cy="364206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 defTabSz="472171" eaLnBrk="1" hangingPunct="1">
              <a:defRPr sz="127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952" y="6357038"/>
            <a:ext cx="2844656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472839" eaLnBrk="1" fontAlgn="auto" hangingPunct="1">
              <a:spcBef>
                <a:spcPts val="0"/>
              </a:spcBef>
              <a:spcAft>
                <a:spcPts val="0"/>
              </a:spcAft>
              <a:defRPr sz="1270">
                <a:solidFill>
                  <a:prstClr val="black">
                    <a:tint val="75000"/>
                  </a:prstClr>
                </a:solidFill>
                <a:latin typeface="+mn-lt"/>
                <a:ea typeface=""/>
                <a:cs typeface="+mn-cs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6721244"/>
            <a:ext cx="8358336" cy="249041"/>
          </a:xfrm>
          <a:prstGeom prst="rect">
            <a:avLst/>
          </a:prstGeom>
          <a:solidFill>
            <a:srgbClr val="2B4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5207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904">
              <a:solidFill>
                <a:srgbClr val="59595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472171" rtl="0" eaLnBrk="0" fontAlgn="base" hangingPunct="0">
        <a:spcBef>
          <a:spcPct val="0"/>
        </a:spcBef>
        <a:spcAft>
          <a:spcPct val="0"/>
        </a:spcAft>
        <a:defRPr sz="2176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2pPr>
      <a:lvl3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3pPr>
      <a:lvl4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4pPr>
      <a:lvl5pPr algn="l" defTabSz="472171" rtl="0" eaLnBrk="0" fontAlgn="base" hangingPunct="0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5pPr>
      <a:lvl6pPr marL="414589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6pPr>
      <a:lvl7pPr marL="829178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7pPr>
      <a:lvl8pPr marL="1243767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8pPr>
      <a:lvl9pPr marL="1658356" algn="l" defTabSz="472171" rtl="0" fontAlgn="base">
        <a:spcBef>
          <a:spcPct val="0"/>
        </a:spcBef>
        <a:spcAft>
          <a:spcPct val="0"/>
        </a:spcAft>
        <a:defRPr sz="2176" b="1">
          <a:solidFill>
            <a:schemeClr val="bg1"/>
          </a:solidFill>
          <a:latin typeface="Calibri" pitchFamily="34" charset="0"/>
        </a:defRPr>
      </a:lvl9pPr>
    </p:titleStyle>
    <p:bodyStyle>
      <a:lvl1pPr marL="354128" indent="-354128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2" kern="1200">
          <a:solidFill>
            <a:srgbClr val="2B426E"/>
          </a:solidFill>
          <a:latin typeface="+mn-lt"/>
          <a:ea typeface="+mn-ea"/>
          <a:cs typeface="+mn-cs"/>
        </a:defRPr>
      </a:lvl1pPr>
      <a:lvl2pPr marL="767278" indent="-295107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39" kern="1200">
          <a:solidFill>
            <a:srgbClr val="2B426E"/>
          </a:solidFill>
          <a:latin typeface="+mn-lt"/>
          <a:ea typeface="+mn-ea"/>
          <a:cs typeface="+mn-cs"/>
        </a:defRPr>
      </a:lvl2pPr>
      <a:lvl3pPr marL="1181867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51" kern="1200">
          <a:solidFill>
            <a:srgbClr val="2B426E"/>
          </a:solidFill>
          <a:latin typeface="+mn-lt"/>
          <a:ea typeface="+mn-ea"/>
          <a:cs typeface="+mn-cs"/>
        </a:defRPr>
      </a:lvl3pPr>
      <a:lvl4pPr marL="1654038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14" kern="1200">
          <a:solidFill>
            <a:srgbClr val="2B426E"/>
          </a:solidFill>
          <a:latin typeface="+mn-lt"/>
          <a:ea typeface="+mn-ea"/>
          <a:cs typeface="+mn-cs"/>
        </a:defRPr>
      </a:lvl4pPr>
      <a:lvl5pPr marL="2127648" indent="-236085" algn="l" defTabSz="47217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14" kern="1200">
          <a:solidFill>
            <a:srgbClr val="2B426E"/>
          </a:solidFill>
          <a:latin typeface="+mn-lt"/>
          <a:ea typeface="+mn-ea"/>
          <a:cs typeface="+mn-cs"/>
        </a:defRPr>
      </a:lvl5pPr>
      <a:lvl6pPr marL="2600613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6pPr>
      <a:lvl7pPr marL="3073452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7pPr>
      <a:lvl8pPr marL="3546291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8pPr>
      <a:lvl9pPr marL="4019129" indent="-236419" algn="l" defTabSz="472839" rtl="0" eaLnBrk="1" latinLnBrk="0" hangingPunct="1">
        <a:spcBef>
          <a:spcPct val="20000"/>
        </a:spcBef>
        <a:buFont typeface="Arial"/>
        <a:buChar char="•"/>
        <a:defRPr sz="20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72839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45677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18516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891354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364194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837033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09871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782710" algn="l" defTabSz="472839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850" y="365646"/>
            <a:ext cx="10516302" cy="132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850" y="1825352"/>
            <a:ext cx="10516302" cy="435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852" y="6357038"/>
            <a:ext cx="2743883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79">
                <a:solidFill>
                  <a:srgbClr val="898989"/>
                </a:solidFill>
              </a:defRPr>
            </a:lvl1pPr>
          </a:lstStyle>
          <a:p>
            <a:fld id="{975C1877-D5FB-7D44-A15B-937445A14946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88" y="6357038"/>
            <a:ext cx="4115825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79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69" y="6357038"/>
            <a:ext cx="2743883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6307" eaLnBrk="1" hangingPunct="1">
              <a:defRPr sz="1179">
                <a:solidFill>
                  <a:srgbClr val="000000"/>
                </a:solidFill>
              </a:defRPr>
            </a:lvl1pPr>
          </a:lstStyle>
          <a:p>
            <a:fld id="{B9CBE470-2AC3-0B4B-BB9E-0B276C2B66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351007" y="6721250"/>
            <a:ext cx="6905776" cy="249041"/>
          </a:xfrm>
          <a:prstGeom prst="rect">
            <a:avLst/>
          </a:prstGeom>
          <a:solidFill>
            <a:srgbClr val="DC2028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3945954" y="6721250"/>
            <a:ext cx="6905776" cy="249041"/>
          </a:xfrm>
          <a:prstGeom prst="rect">
            <a:avLst/>
          </a:prstGeom>
          <a:solidFill>
            <a:srgbClr val="F9DD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2694938" y="6721250"/>
            <a:ext cx="6905777" cy="249041"/>
          </a:xfrm>
          <a:prstGeom prst="rect">
            <a:avLst/>
          </a:prstGeom>
          <a:solidFill>
            <a:srgbClr val="058A44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6721250"/>
            <a:ext cx="8358337" cy="249041"/>
          </a:xfrm>
          <a:prstGeom prst="rect">
            <a:avLst/>
          </a:prstGeom>
          <a:solidFill>
            <a:srgbClr val="2B426E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7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2pPr>
      <a:lvl3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3pPr>
      <a:lvl4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4pPr>
      <a:lvl5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5pPr>
      <a:lvl6pPr marL="414563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6pPr>
      <a:lvl7pPr marL="829124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7pPr>
      <a:lvl8pPr marL="1243687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8pPr>
      <a:lvl9pPr marL="1658249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9pPr>
    </p:titleStyle>
    <p:bodyStyle>
      <a:lvl1pPr marL="227433" indent="-227433" algn="l" defTabSz="914052" rtl="0" eaLnBrk="0" fontAlgn="base" hangingPunct="0">
        <a:lnSpc>
          <a:spcPct val="90000"/>
        </a:lnSpc>
        <a:spcBef>
          <a:spcPts val="997"/>
        </a:spcBef>
        <a:spcAft>
          <a:spcPct val="0"/>
        </a:spcAft>
        <a:buFont typeface="Arial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1pPr>
      <a:lvl2pPr marL="685180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358" kern="1200">
          <a:solidFill>
            <a:schemeClr val="tx1"/>
          </a:solidFill>
          <a:latin typeface="+mn-lt"/>
          <a:ea typeface="+mn-ea"/>
          <a:cs typeface="+mn-cs"/>
        </a:defRPr>
      </a:lvl2pPr>
      <a:lvl3pPr marL="1141486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9232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8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6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4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1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1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3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3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812" y="1442"/>
          <a:ext cx="1811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think-cell Slide" r:id="rId15" imgW="378" imgH="377" progId="TCLayout.ActiveDocument.1">
                  <p:embed/>
                </p:oleObj>
              </mc:Choice>
              <mc:Fallback>
                <p:oleObj name="think-cell Slide" r:id="rId15" imgW="378" imgH="37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12" y="1442"/>
                        <a:ext cx="1811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4BBE597-5C27-455B-9120-C01157AE02AE}"/>
              </a:ext>
            </a:extLst>
          </p:cNvPr>
          <p:cNvSpPr/>
          <p:nvPr userDrawn="1"/>
        </p:nvSpPr>
        <p:spPr>
          <a:xfrm>
            <a:off x="5350864" y="6721245"/>
            <a:ext cx="6906325" cy="249041"/>
          </a:xfrm>
          <a:prstGeom prst="rect">
            <a:avLst/>
          </a:prstGeom>
          <a:solidFill>
            <a:srgbClr val="DC2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131697-198D-4D22-BEFA-2E945D23F1D2}"/>
              </a:ext>
            </a:extLst>
          </p:cNvPr>
          <p:cNvSpPr/>
          <p:nvPr userDrawn="1"/>
        </p:nvSpPr>
        <p:spPr>
          <a:xfrm>
            <a:off x="3945696" y="6721245"/>
            <a:ext cx="6906325" cy="249041"/>
          </a:xfrm>
          <a:prstGeom prst="rect">
            <a:avLst/>
          </a:prstGeom>
          <a:solidFill>
            <a:srgbClr val="F9D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7F498E-5AFF-49F7-BE44-351E11F45684}"/>
              </a:ext>
            </a:extLst>
          </p:cNvPr>
          <p:cNvSpPr/>
          <p:nvPr userDrawn="1"/>
        </p:nvSpPr>
        <p:spPr>
          <a:xfrm>
            <a:off x="2694446" y="6721245"/>
            <a:ext cx="6906325" cy="249041"/>
          </a:xfrm>
          <a:prstGeom prst="rect">
            <a:avLst/>
          </a:prstGeom>
          <a:solidFill>
            <a:srgbClr val="058A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10235" y="274954"/>
            <a:ext cx="109715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0235" y="1600777"/>
            <a:ext cx="10971532" cy="4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0CC635-EEC1-4860-942D-3244DCA2D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234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1676F-EFB4-4114-A5AB-E157610589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D029EE-BF1D-4E79-B8DF-E4B3ABCEC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800" y="6357038"/>
            <a:ext cx="3862400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0ED758-AE13-4333-8E75-E008E551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027" y="6357038"/>
            <a:ext cx="2844739" cy="364206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446089" eaLnBrk="1" fontAlgn="auto" hangingPunct="1">
              <a:spcBef>
                <a:spcPts val="0"/>
              </a:spcBef>
              <a:spcAft>
                <a:spcPts val="0"/>
              </a:spcAft>
              <a:defRPr sz="119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59F114-BE2F-4B38-BD39-CEA5ED1E513F}"/>
              </a:ext>
            </a:extLst>
          </p:cNvPr>
          <p:cNvSpPr/>
          <p:nvPr userDrawn="1"/>
        </p:nvSpPr>
        <p:spPr>
          <a:xfrm>
            <a:off x="1" y="6721245"/>
            <a:ext cx="8358572" cy="249041"/>
          </a:xfrm>
          <a:prstGeom prst="rect">
            <a:avLst/>
          </a:prstGeom>
          <a:solidFill>
            <a:srgbClr val="2B42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>
              <a:defRPr/>
            </a:pPr>
            <a:endParaRPr lang="en-US" sz="1797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445459" rtl="0" eaLnBrk="0" fontAlgn="base" hangingPunct="0">
        <a:spcBef>
          <a:spcPct val="0"/>
        </a:spcBef>
        <a:spcAft>
          <a:spcPct val="0"/>
        </a:spcAft>
        <a:defRPr sz="2053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2pPr>
      <a:lvl3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3pPr>
      <a:lvl4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4pPr>
      <a:lvl5pPr algn="l" defTabSz="445459" rtl="0" eaLnBrk="0" fontAlgn="base" hangingPunct="0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5pPr>
      <a:lvl6pPr marL="391135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6pPr>
      <a:lvl7pPr marL="782269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7pPr>
      <a:lvl8pPr marL="1173404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8pPr>
      <a:lvl9pPr marL="1564538" algn="l" defTabSz="445459" rtl="0" fontAlgn="base">
        <a:spcBef>
          <a:spcPct val="0"/>
        </a:spcBef>
        <a:spcAft>
          <a:spcPct val="0"/>
        </a:spcAft>
        <a:defRPr sz="2053" b="1">
          <a:solidFill>
            <a:schemeClr val="bg1"/>
          </a:solidFill>
          <a:latin typeface="Calibri" pitchFamily="34" charset="0"/>
        </a:defRPr>
      </a:lvl9pPr>
    </p:titleStyle>
    <p:bodyStyle>
      <a:lvl1pPr marL="334094" indent="-334094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38" kern="1200">
          <a:solidFill>
            <a:srgbClr val="2B426E"/>
          </a:solidFill>
          <a:latin typeface="+mn-lt"/>
          <a:ea typeface="+mn-ea"/>
          <a:cs typeface="+mn-cs"/>
        </a:defRPr>
      </a:lvl1pPr>
      <a:lvl2pPr marL="723871" indent="-278412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5" kern="1200">
          <a:solidFill>
            <a:srgbClr val="2B426E"/>
          </a:solidFill>
          <a:latin typeface="+mn-lt"/>
          <a:ea typeface="+mn-ea"/>
          <a:cs typeface="+mn-cs"/>
        </a:defRPr>
      </a:lvl2pPr>
      <a:lvl3pPr marL="1115006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9" kern="1200">
          <a:solidFill>
            <a:srgbClr val="2B426E"/>
          </a:solidFill>
          <a:latin typeface="+mn-lt"/>
          <a:ea typeface="+mn-ea"/>
          <a:cs typeface="+mn-cs"/>
        </a:defRPr>
      </a:lvl3pPr>
      <a:lvl4pPr marL="1560465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11" kern="1200">
          <a:solidFill>
            <a:srgbClr val="2B426E"/>
          </a:solidFill>
          <a:latin typeface="+mn-lt"/>
          <a:ea typeface="+mn-ea"/>
          <a:cs typeface="+mn-cs"/>
        </a:defRPr>
      </a:lvl4pPr>
      <a:lvl5pPr marL="2007281" indent="-222729" algn="l" defTabSz="44545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11" kern="1200">
          <a:solidFill>
            <a:srgbClr val="2B426E"/>
          </a:solidFill>
          <a:latin typeface="+mn-lt"/>
          <a:ea typeface="+mn-ea"/>
          <a:cs typeface="+mn-cs"/>
        </a:defRPr>
      </a:lvl5pPr>
      <a:lvl6pPr marL="245348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345668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791757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46089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892178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38267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784356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45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676534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22623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568712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850" y="365646"/>
            <a:ext cx="10516302" cy="132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850" y="1825352"/>
            <a:ext cx="10516302" cy="435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852" y="6357038"/>
            <a:ext cx="2743883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79">
                <a:solidFill>
                  <a:srgbClr val="898989"/>
                </a:solidFill>
              </a:defRPr>
            </a:lvl1pPr>
          </a:lstStyle>
          <a:p>
            <a:fld id="{975C1877-D5FB-7D44-A15B-937445A14946}" type="datetimeFigureOut">
              <a:rPr lang="en-US" altLang="en-US"/>
              <a:pPr/>
              <a:t>12/9/2019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88" y="6357038"/>
            <a:ext cx="4115825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79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69" y="6357038"/>
            <a:ext cx="2743883" cy="36420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6307" eaLnBrk="1" hangingPunct="1">
              <a:defRPr sz="1179">
                <a:solidFill>
                  <a:srgbClr val="000000"/>
                </a:solidFill>
              </a:defRPr>
            </a:lvl1pPr>
          </a:lstStyle>
          <a:p>
            <a:fld id="{B9CBE470-2AC3-0B4B-BB9E-0B276C2B665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351007" y="6721250"/>
            <a:ext cx="6905776" cy="249041"/>
          </a:xfrm>
          <a:prstGeom prst="rect">
            <a:avLst/>
          </a:prstGeom>
          <a:solidFill>
            <a:srgbClr val="DC2028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3945954" y="6721250"/>
            <a:ext cx="6905776" cy="249041"/>
          </a:xfrm>
          <a:prstGeom prst="rect">
            <a:avLst/>
          </a:prstGeom>
          <a:solidFill>
            <a:srgbClr val="F9DD00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2694938" y="6721250"/>
            <a:ext cx="6905777" cy="249041"/>
          </a:xfrm>
          <a:prstGeom prst="rect">
            <a:avLst/>
          </a:prstGeom>
          <a:solidFill>
            <a:srgbClr val="058A44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6721250"/>
            <a:ext cx="8358337" cy="249041"/>
          </a:xfrm>
          <a:prstGeom prst="rect">
            <a:avLst/>
          </a:prstGeom>
          <a:solidFill>
            <a:srgbClr val="2B426E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723">
              <a:solidFill>
                <a:srgbClr val="59595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2pPr>
      <a:lvl3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3pPr>
      <a:lvl4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4pPr>
      <a:lvl5pPr algn="l" defTabSz="91405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5pPr>
      <a:lvl6pPr marL="414563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6pPr>
      <a:lvl7pPr marL="829124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7pPr>
      <a:lvl8pPr marL="1243687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8pPr>
      <a:lvl9pPr marL="1658249" algn="l" defTabSz="914052" rtl="0" fontAlgn="base">
        <a:lnSpc>
          <a:spcPct val="90000"/>
        </a:lnSpc>
        <a:spcBef>
          <a:spcPct val="0"/>
        </a:spcBef>
        <a:spcAft>
          <a:spcPct val="0"/>
        </a:spcAft>
        <a:defRPr sz="4353">
          <a:solidFill>
            <a:schemeClr val="tx1"/>
          </a:solidFill>
          <a:latin typeface="Calibri Light" charset="0"/>
        </a:defRPr>
      </a:lvl9pPr>
    </p:titleStyle>
    <p:bodyStyle>
      <a:lvl1pPr marL="227433" indent="-227433" algn="l" defTabSz="914052" rtl="0" eaLnBrk="0" fontAlgn="base" hangingPunct="0">
        <a:lnSpc>
          <a:spcPct val="90000"/>
        </a:lnSpc>
        <a:spcBef>
          <a:spcPts val="997"/>
        </a:spcBef>
        <a:spcAft>
          <a:spcPct val="0"/>
        </a:spcAft>
        <a:buFont typeface="Arial" charset="0"/>
        <a:buChar char="•"/>
        <a:defRPr sz="2719" kern="1200">
          <a:solidFill>
            <a:schemeClr val="tx1"/>
          </a:solidFill>
          <a:latin typeface="+mn-lt"/>
          <a:ea typeface="+mn-ea"/>
          <a:cs typeface="+mn-cs"/>
        </a:defRPr>
      </a:lvl1pPr>
      <a:lvl2pPr marL="685180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358" kern="1200">
          <a:solidFill>
            <a:schemeClr val="tx1"/>
          </a:solidFill>
          <a:latin typeface="+mn-lt"/>
          <a:ea typeface="+mn-ea"/>
          <a:cs typeface="+mn-cs"/>
        </a:defRPr>
      </a:lvl2pPr>
      <a:lvl3pPr marL="1141486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9232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8" indent="-227433" algn="l" defTabSz="914052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6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4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1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1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3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3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0" algn="l" defTabSz="91427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41.xml"/><Relationship Id="rId7" Type="http://schemas.openxmlformats.org/officeDocument/2006/relationships/image" Target="../media/image41.png"/><Relationship Id="rId2" Type="http://schemas.openxmlformats.org/officeDocument/2006/relationships/tags" Target="../tags/tag4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3.xml"/><Relationship Id="rId7" Type="http://schemas.openxmlformats.org/officeDocument/2006/relationships/oleObject" Target="../embeddings/oleObject16.bin"/><Relationship Id="rId2" Type="http://schemas.openxmlformats.org/officeDocument/2006/relationships/tags" Target="../tags/tag4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5.xml"/><Relationship Id="rId7" Type="http://schemas.openxmlformats.org/officeDocument/2006/relationships/image" Target="../media/image47.png"/><Relationship Id="rId2" Type="http://schemas.openxmlformats.org/officeDocument/2006/relationships/tags" Target="../tags/tag4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7.xml"/><Relationship Id="rId7" Type="http://schemas.openxmlformats.org/officeDocument/2006/relationships/image" Target="../media/image51.emf"/><Relationship Id="rId2" Type="http://schemas.openxmlformats.org/officeDocument/2006/relationships/tags" Target="../tags/tag4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9.xml"/><Relationship Id="rId7" Type="http://schemas.openxmlformats.org/officeDocument/2006/relationships/image" Target="../media/image54.png"/><Relationship Id="rId2" Type="http://schemas.openxmlformats.org/officeDocument/2006/relationships/tags" Target="../tags/tag4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5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5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image" Target="../media/image6.png"/><Relationship Id="rId2" Type="http://schemas.openxmlformats.org/officeDocument/2006/relationships/tags" Target="../tags/tag12.xml"/><Relationship Id="rId16" Type="http://schemas.openxmlformats.org/officeDocument/2006/relationships/image" Target="../media/image5.jp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2.jpeg"/><Relationship Id="rId2" Type="http://schemas.openxmlformats.org/officeDocument/2006/relationships/tags" Target="../tags/tag5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4.png"/><Relationship Id="rId2" Type="http://schemas.openxmlformats.org/officeDocument/2006/relationships/tags" Target="../tags/tag5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image" Target="../media/image33.jpeg"/><Relationship Id="rId3" Type="http://schemas.openxmlformats.org/officeDocument/2006/relationships/tags" Target="../tags/tag25.xml"/><Relationship Id="rId21" Type="http://schemas.openxmlformats.org/officeDocument/2006/relationships/oleObject" Target="../embeddings/oleObject12.bin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32.png"/><Relationship Id="rId2" Type="http://schemas.openxmlformats.org/officeDocument/2006/relationships/tags" Target="../tags/tag24.xml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35.png"/><Relationship Id="rId1" Type="http://schemas.openxmlformats.org/officeDocument/2006/relationships/vmlDrawing" Target="../drawings/vmlDrawing12.v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36.png"/><Relationship Id="rId10" Type="http://schemas.openxmlformats.org/officeDocument/2006/relationships/tags" Target="../tags/tag32.xml"/><Relationship Id="rId19" Type="http://schemas.openxmlformats.org/officeDocument/2006/relationships/image" Target="../media/image34.tiff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tiff"/><Relationship Id="rId2" Type="http://schemas.openxmlformats.org/officeDocument/2006/relationships/tags" Target="../tags/tag3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39.xml"/><Relationship Id="rId7" Type="http://schemas.openxmlformats.org/officeDocument/2006/relationships/image" Target="../media/image1.emf"/><Relationship Id="rId2" Type="http://schemas.openxmlformats.org/officeDocument/2006/relationships/tags" Target="../tags/tag3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Picture 6"/>
          <p:cNvSpPr>
            <a:spLocks noChangeAspect="1"/>
          </p:cNvSpPr>
          <p:nvPr/>
        </p:nvSpPr>
        <p:spPr bwMode="auto">
          <a:xfrm>
            <a:off x="8878" y="469293"/>
            <a:ext cx="12182883" cy="462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40" y="5274427"/>
            <a:ext cx="12191521" cy="1015663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32"/>
              </a:spcAft>
              <a:buClrTx/>
              <a:buSzTx/>
              <a:buFontTx/>
              <a:buNone/>
              <a:tabLst>
                <a:tab pos="207294" algn="l"/>
                <a:tab pos="414589" algn="l"/>
                <a:tab pos="621883" algn="l"/>
              </a:tabLst>
              <a:defRPr/>
            </a:pPr>
            <a:r>
              <a:rPr kumimoji="0" lang="en-US" sz="54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Ethiopia: </a:t>
            </a:r>
            <a:r>
              <a:rPr lang="en-US" sz="5400" b="1" cap="small" dirty="0">
                <a:solidFill>
                  <a:prstClr val="white"/>
                </a:solidFill>
              </a:rPr>
              <a:t>A </a:t>
            </a:r>
            <a:r>
              <a:rPr kumimoji="0" lang="en-US" sz="54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New Horizon of Hope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="" xmlns:a16="http://schemas.microsoft.com/office/drawing/2014/main" id="{CCBF21A2-FEAB-43EE-BED6-725EDA7A65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" y="5182"/>
            <a:ext cx="12191520" cy="491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EIC Brand Manual-2-01.png">
            <a:extLst>
              <a:ext uri="{FF2B5EF4-FFF2-40B4-BE49-F238E27FC236}">
                <a16:creationId xmlns="" xmlns:a16="http://schemas.microsoft.com/office/drawing/2014/main" id="{F822DC6F-E746-40EA-A174-8007CE6A77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5" y="17796"/>
            <a:ext cx="3421540" cy="195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0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8B6D967F-9918-4502-AA5E-D3DFD301E0B4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A6B1944-AB9B-4B1F-A1FF-6EA283AFACB1}"/>
              </a:ext>
            </a:extLst>
          </p:cNvPr>
          <p:cNvSpPr/>
          <p:nvPr/>
        </p:nvSpPr>
        <p:spPr>
          <a:xfrm>
            <a:off x="84910" y="659330"/>
            <a:ext cx="5702380" cy="5870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A205DBD-D8FB-48B6-9F13-2BEB86FB2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627" y="652955"/>
            <a:ext cx="1870663" cy="1539505"/>
          </a:xfrm>
          <a:prstGeom prst="roundRect">
            <a:avLst>
              <a:gd name="adj" fmla="val 7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17F78636-76B5-4459-9E4D-DB21A86173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72" y="652955"/>
            <a:ext cx="1870663" cy="1539505"/>
          </a:xfrm>
          <a:prstGeom prst="roundRect">
            <a:avLst>
              <a:gd name="adj" fmla="val 7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02CAB7E4-FD48-4583-B9D3-9C1C723E4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4" y="652955"/>
            <a:ext cx="1815065" cy="1539506"/>
          </a:xfrm>
          <a:prstGeom prst="roundRect">
            <a:avLst>
              <a:gd name="adj" fmla="val 7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AA0532D5-7CB3-4BE4-8C35-23ECC10D8D32}"/>
              </a:ext>
            </a:extLst>
          </p:cNvPr>
          <p:cNvSpPr/>
          <p:nvPr/>
        </p:nvSpPr>
        <p:spPr>
          <a:xfrm>
            <a:off x="84910" y="2250831"/>
            <a:ext cx="555458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Agro-processing</a:t>
            </a:r>
          </a:p>
          <a:p>
            <a:pPr lvl="0" algn="just"/>
            <a:endParaRPr lang="en-US" sz="1400" b="1" dirty="0">
              <a:solidFill>
                <a:srgbClr val="58595B"/>
              </a:solidFill>
              <a:latin typeface="Optima-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Land size and climate:</a:t>
            </a:r>
            <a:r>
              <a:rPr lang="en-US" sz="1700" b="1" dirty="0">
                <a:solidFill>
                  <a:srgbClr val="58595B"/>
                </a:solidFill>
                <a:latin typeface="+mj-lt"/>
              </a:rPr>
              <a:t>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8th largest in Africa and 27th in the world; large arable land, diverse topography and </a:t>
            </a:r>
            <a:r>
              <a:rPr lang="en-US" sz="1700" dirty="0" err="1">
                <a:solidFill>
                  <a:srgbClr val="58595B"/>
                </a:solidFill>
                <a:latin typeface="+mj-lt"/>
              </a:rPr>
              <a:t>agro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-climatic zones, a long growing season, fertile soils and water availability for irrigation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Birthplace of coffee: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Regional leading producer and exporter of coffee Arabica and 5th in the world)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Livestock: 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Regional lead  and among top 10 in the world- immense potential in meat processing and dairy sector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Continental lead in honey and beeswax production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Variety of different sesame seeds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which are highly valued on the international market. Production of sesame in the country has doubled in the past five years.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8BD4B347-2CFE-4FA5-B25B-D2CF845D7D1D}"/>
              </a:ext>
            </a:extLst>
          </p:cNvPr>
          <p:cNvSpPr/>
          <p:nvPr/>
        </p:nvSpPr>
        <p:spPr>
          <a:xfrm>
            <a:off x="6265614" y="659330"/>
            <a:ext cx="5702380" cy="5870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2">
            <a:extLst>
              <a:ext uri="{FF2B5EF4-FFF2-40B4-BE49-F238E27FC236}">
                <a16:creationId xmlns="" xmlns:a16="http://schemas.microsoft.com/office/drawing/2014/main" id="{3F2C5F6A-867F-49FF-89F8-941E3A24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25" y="652955"/>
            <a:ext cx="5622970" cy="153950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43F865B-5AF0-4EF8-A301-A062700BE3DA}"/>
              </a:ext>
            </a:extLst>
          </p:cNvPr>
          <p:cNvSpPr/>
          <p:nvPr/>
        </p:nvSpPr>
        <p:spPr>
          <a:xfrm>
            <a:off x="6265614" y="659330"/>
            <a:ext cx="81926" cy="1552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5730BE14-A8F5-4055-BC0C-8C1A3CE1881E}"/>
              </a:ext>
            </a:extLst>
          </p:cNvPr>
          <p:cNvSpPr/>
          <p:nvPr/>
        </p:nvSpPr>
        <p:spPr>
          <a:xfrm>
            <a:off x="6409571" y="2250831"/>
            <a:ext cx="5397418" cy="32316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Horticulture </a:t>
            </a:r>
          </a:p>
          <a:p>
            <a:pPr lvl="0" algn="just"/>
            <a:endParaRPr lang="en-US" sz="1400" b="1" dirty="0">
              <a:solidFill>
                <a:srgbClr val="1F497D"/>
              </a:solidFill>
              <a:latin typeface="Optima-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Flowers: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 4th largest non-EU exporter to the EU cut-flower market and the 2nd largest flower exporter from Africa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Fruits and Vegetables</a:t>
            </a:r>
            <a:r>
              <a:rPr lang="en-US" sz="1700" b="1" dirty="0">
                <a:solidFill>
                  <a:srgbClr val="58595B"/>
                </a:solidFill>
                <a:latin typeface="+mj-lt"/>
              </a:rPr>
              <a:t>: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Land able to grow tropical and sub-tropical, temperate fruits, as well as majority of vegetables;  Land suitable for organic certification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Herbs and Spices: 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122,700 Has being used for spice farming, with spice production reaching 244,000 tons per year (Potential of 200,000 hectares)</a:t>
            </a:r>
          </a:p>
        </p:txBody>
      </p:sp>
      <p:sp>
        <p:nvSpPr>
          <p:cNvPr id="72" name="Title 2">
            <a:extLst>
              <a:ext uri="{FF2B5EF4-FFF2-40B4-BE49-F238E27FC236}">
                <a16:creationId xmlns="" xmlns:a16="http://schemas.microsoft.com/office/drawing/2014/main" id="{5278C875-8EFA-478C-9C45-D18FB50C38CB}"/>
              </a:ext>
            </a:extLst>
          </p:cNvPr>
          <p:cNvSpPr txBox="1">
            <a:spLocks/>
          </p:cNvSpPr>
          <p:nvPr/>
        </p:nvSpPr>
        <p:spPr bwMode="auto">
          <a:xfrm>
            <a:off x="603726" y="80858"/>
            <a:ext cx="11588274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Strategic priority areas have been identified for FDI attraction and export promotion</a:t>
            </a:r>
          </a:p>
        </p:txBody>
      </p:sp>
    </p:spTree>
    <p:extLst>
      <p:ext uri="{BB962C8B-B14F-4D97-AF65-F5344CB8AC3E}">
        <p14:creationId xmlns:p14="http://schemas.microsoft.com/office/powerpoint/2010/main" val="3831478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5A991D6-10A0-4329-810F-EDDE30C3A816}"/>
              </a:ext>
            </a:extLst>
          </p:cNvPr>
          <p:cNvSpPr/>
          <p:nvPr/>
        </p:nvSpPr>
        <p:spPr>
          <a:xfrm>
            <a:off x="6143202" y="584994"/>
            <a:ext cx="5844921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7AD4696-6E79-40FF-A304-8FBE30A1A8C0}"/>
              </a:ext>
            </a:extLst>
          </p:cNvPr>
          <p:cNvSpPr/>
          <p:nvPr/>
        </p:nvSpPr>
        <p:spPr>
          <a:xfrm>
            <a:off x="330571" y="584994"/>
            <a:ext cx="5702380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DA0F7E1-86A9-4FBE-816C-58999D97DCAA}"/>
              </a:ext>
            </a:extLst>
          </p:cNvPr>
          <p:cNvGrpSpPr/>
          <p:nvPr/>
        </p:nvGrpSpPr>
        <p:grpSpPr>
          <a:xfrm>
            <a:off x="6225442" y="542932"/>
            <a:ext cx="5762682" cy="1769857"/>
            <a:chOff x="6577517" y="657234"/>
            <a:chExt cx="5418144" cy="192873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FC37728-A3C7-428A-8BD3-647408C77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7517" y="679847"/>
              <a:ext cx="5418144" cy="1901437"/>
            </a:xfrm>
            <a:prstGeom prst="roundRect">
              <a:avLst>
                <a:gd name="adj" fmla="val 53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9D2F0381-6D04-4F14-AE87-4C620A31B75F}"/>
                </a:ext>
              </a:extLst>
            </p:cNvPr>
            <p:cNvSpPr/>
            <p:nvPr/>
          </p:nvSpPr>
          <p:spPr>
            <a:xfrm>
              <a:off x="7531020" y="657234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C9B33096-3EAE-404B-97F9-768E4BC41193}"/>
                </a:ext>
              </a:extLst>
            </p:cNvPr>
            <p:cNvSpPr/>
            <p:nvPr/>
          </p:nvSpPr>
          <p:spPr>
            <a:xfrm>
              <a:off x="8552080" y="657234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97B1EBD-C157-46C5-83B1-27797D205837}"/>
                </a:ext>
              </a:extLst>
            </p:cNvPr>
            <p:cNvSpPr/>
            <p:nvPr/>
          </p:nvSpPr>
          <p:spPr>
            <a:xfrm>
              <a:off x="9968802" y="661918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B57AD84-802E-4161-B326-9518E62AB67F}"/>
              </a:ext>
            </a:extLst>
          </p:cNvPr>
          <p:cNvGrpSpPr/>
          <p:nvPr/>
        </p:nvGrpSpPr>
        <p:grpSpPr>
          <a:xfrm>
            <a:off x="261244" y="542930"/>
            <a:ext cx="5762683" cy="1769859"/>
            <a:chOff x="215615" y="657234"/>
            <a:chExt cx="5392106" cy="1928734"/>
          </a:xfrm>
        </p:grpSpPr>
        <p:pic>
          <p:nvPicPr>
            <p:cNvPr id="20" name="Picture 2">
              <a:extLst>
                <a:ext uri="{FF2B5EF4-FFF2-40B4-BE49-F238E27FC236}">
                  <a16:creationId xmlns="" xmlns:a16="http://schemas.microsoft.com/office/drawing/2014/main" id="{0A432B1D-219E-4CA0-A359-DA50AFEDC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15" y="674080"/>
              <a:ext cx="5392106" cy="1896753"/>
            </a:xfrm>
            <a:prstGeom prst="roundRect">
              <a:avLst>
                <a:gd name="adj" fmla="val 105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6B27CD93-CB9D-40EE-AC9B-73DD52B8D35B}"/>
                </a:ext>
              </a:extLst>
            </p:cNvPr>
            <p:cNvSpPr/>
            <p:nvPr/>
          </p:nvSpPr>
          <p:spPr>
            <a:xfrm>
              <a:off x="1175790" y="657234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BC0A1EAF-ED14-42DB-8ACD-68873567896A}"/>
                </a:ext>
              </a:extLst>
            </p:cNvPr>
            <p:cNvSpPr/>
            <p:nvPr/>
          </p:nvSpPr>
          <p:spPr>
            <a:xfrm>
              <a:off x="2196850" y="657234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9F588B99-5B50-4807-8271-E062C97DA6CA}"/>
                </a:ext>
              </a:extLst>
            </p:cNvPr>
            <p:cNvSpPr/>
            <p:nvPr/>
          </p:nvSpPr>
          <p:spPr>
            <a:xfrm>
              <a:off x="3613572" y="661918"/>
              <a:ext cx="77143" cy="1924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8" name="think-cell Slide" r:id="rId7" imgW="378" imgH="377" progId="TCLayout.ActiveDocument.1">
                  <p:embed/>
                </p:oleObj>
              </mc:Choice>
              <mc:Fallback>
                <p:oleObj name="think-cell Slide" r:id="rId7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C41C251-AF27-4EAB-AE63-972C609BFDC2}"/>
              </a:ext>
            </a:extLst>
          </p:cNvPr>
          <p:cNvSpPr/>
          <p:nvPr/>
        </p:nvSpPr>
        <p:spPr>
          <a:xfrm>
            <a:off x="218277" y="2218747"/>
            <a:ext cx="576268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Textile and Apparel </a:t>
            </a:r>
          </a:p>
          <a:p>
            <a:pPr lvl="0"/>
            <a:endParaRPr lang="en-US" sz="1400" b="1" dirty="0">
              <a:solidFill>
                <a:srgbClr val="58595B"/>
              </a:solidFill>
              <a:latin typeface="Optim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Potential to develop a competitive cotton or textiles industry: potential for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backward and forward linkage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54 million trainable workforce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with competitive wages,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cheap 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Strategically located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with easy access to international value chains with access to a state-of-the-art container port (Djibouti)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Duty-free and quota free access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to the European Union (EU) and U.S. markets through the African Growth and Opportunity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Investment Opportunities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Ginning, integrated textile mills, spinning, weaving and/or knitting, dyeing and printing,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Production of garments; the manufacturing of knitted and crocheted fabrics, carpets, and sportswear, among others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98A0DD3-6525-4964-8CEB-A22D55F58022}"/>
              </a:ext>
            </a:extLst>
          </p:cNvPr>
          <p:cNvSpPr/>
          <p:nvPr/>
        </p:nvSpPr>
        <p:spPr>
          <a:xfrm>
            <a:off x="6123924" y="2250831"/>
            <a:ext cx="5844921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1F497D"/>
                </a:solidFill>
                <a:latin typeface="Optima-Bold"/>
              </a:rPr>
              <a:t>Leather and leather products</a:t>
            </a:r>
          </a:p>
          <a:p>
            <a:pPr lvl="0"/>
            <a:endParaRPr lang="en-US" sz="1400" b="1" dirty="0">
              <a:solidFill>
                <a:srgbClr val="1F497D"/>
              </a:solidFill>
              <a:latin typeface="Optim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Regional lead in livestock population (9th from the world):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+53 million Cattle, 25.5 million Sheep and 24.1 million Goat population: only 50% of hides and skins potential are being utilized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Potential for price competitive and quality supply of skins and hides: </a:t>
            </a:r>
            <a:r>
              <a:rPr lang="en-US" sz="1700" dirty="0">
                <a:solidFill>
                  <a:srgbClr val="58595B"/>
                </a:solidFill>
                <a:latin typeface="+mj-lt"/>
              </a:rPr>
              <a:t>Ethiopia’s highland sheepskins have a worldwide reputation in terms of quality, thickness, flexibility, strength, compact structure, and a clean inner surface.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70C0"/>
                </a:solidFill>
                <a:latin typeface="+mj-lt"/>
              </a:rPr>
              <a:t>Investment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8595B"/>
                </a:solidFill>
                <a:latin typeface="+mj-lt"/>
              </a:rPr>
              <a:t>Tanning of hides and skins up to finished level;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8595B"/>
                </a:solidFill>
                <a:latin typeface="+mj-lt"/>
              </a:rPr>
              <a:t>Manufacturing of luggage (such as handbags), saddle and harness items, footwear, and garments;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8595B"/>
                </a:solidFill>
                <a:latin typeface="+mj-lt"/>
              </a:rPr>
              <a:t>Integrated tanning and manufacturing activities.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DAD8683-53E9-4A2D-A164-441368A0F4C8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sp>
        <p:nvSpPr>
          <p:cNvPr id="29" name="Title 2">
            <a:extLst>
              <a:ext uri="{FF2B5EF4-FFF2-40B4-BE49-F238E27FC236}">
                <a16:creationId xmlns="" xmlns:a16="http://schemas.microsoft.com/office/drawing/2014/main" id="{F4D1BB98-8C03-4E4E-BCB4-5C5E83317697}"/>
              </a:ext>
            </a:extLst>
          </p:cNvPr>
          <p:cNvSpPr txBox="1">
            <a:spLocks/>
          </p:cNvSpPr>
          <p:nvPr/>
        </p:nvSpPr>
        <p:spPr bwMode="auto">
          <a:xfrm>
            <a:off x="603726" y="80858"/>
            <a:ext cx="11596974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Strategic priority areas have been identified for FDI attraction and export promotion</a:t>
            </a:r>
          </a:p>
        </p:txBody>
      </p:sp>
    </p:spTree>
    <p:extLst>
      <p:ext uri="{BB962C8B-B14F-4D97-AF65-F5344CB8AC3E}">
        <p14:creationId xmlns:p14="http://schemas.microsoft.com/office/powerpoint/2010/main" val="117532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594F5FC-21E9-4A8F-9C43-098B95388EA9}"/>
              </a:ext>
            </a:extLst>
          </p:cNvPr>
          <p:cNvSpPr/>
          <p:nvPr/>
        </p:nvSpPr>
        <p:spPr>
          <a:xfrm>
            <a:off x="330571" y="584994"/>
            <a:ext cx="5702380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39C8341-E86A-4AEF-AEE2-A26AA0F16509}"/>
              </a:ext>
            </a:extLst>
          </p:cNvPr>
          <p:cNvSpPr/>
          <p:nvPr/>
        </p:nvSpPr>
        <p:spPr>
          <a:xfrm>
            <a:off x="6143202" y="584994"/>
            <a:ext cx="5844921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0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4C3D664-9458-4539-9A19-775B59A92DE4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57804BE-3418-4961-AEB6-5071B30585C0}"/>
              </a:ext>
            </a:extLst>
          </p:cNvPr>
          <p:cNvSpPr/>
          <p:nvPr/>
        </p:nvSpPr>
        <p:spPr>
          <a:xfrm>
            <a:off x="5944572" y="2888520"/>
            <a:ext cx="595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schemeClr val="tx2"/>
              </a:solidFill>
              <a:latin typeface="Optima-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291E8A-B62C-49F2-9310-3CF07545F1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16"/>
          <a:stretch/>
        </p:blipFill>
        <p:spPr>
          <a:xfrm>
            <a:off x="4235453" y="577940"/>
            <a:ext cx="1783922" cy="168804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269C04C-D99D-4A2E-AE1B-C34D60BEF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98" t="1429" r="57296" b="62243"/>
          <a:stretch/>
        </p:blipFill>
        <p:spPr>
          <a:xfrm>
            <a:off x="245660" y="606516"/>
            <a:ext cx="2083960" cy="1630761"/>
          </a:xfrm>
          <a:prstGeom prst="roundRect">
            <a:avLst>
              <a:gd name="adj" fmla="val 7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18E2A6-0D26-4064-B45A-B5E9D1C22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575" y="606516"/>
            <a:ext cx="1783923" cy="164431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17F2C6C-E35C-48A9-A957-74589C369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7257" y="609840"/>
            <a:ext cx="3035423" cy="16274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34DCFD8-8A1A-4DAF-B16F-835732B40D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6192" y="606516"/>
            <a:ext cx="2553228" cy="163076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4CB61BB-68D3-430E-86F1-11CB766581A4}"/>
              </a:ext>
            </a:extLst>
          </p:cNvPr>
          <p:cNvSpPr/>
          <p:nvPr/>
        </p:nvSpPr>
        <p:spPr>
          <a:xfrm>
            <a:off x="330570" y="2250831"/>
            <a:ext cx="55545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Tourism </a:t>
            </a:r>
          </a:p>
          <a:p>
            <a:pPr lvl="0"/>
            <a:endParaRPr lang="en-US" sz="1400" b="1" i="1" dirty="0">
              <a:solidFill>
                <a:srgbClr val="58595B"/>
              </a:solidFill>
              <a:latin typeface="Optima-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  <a:latin typeface="+mj-lt"/>
              </a:rPr>
              <a:t>Located in the horn of Africa’s rift valley region and best known worldwide for being the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origin of mankind and one of the oldest civilizations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  <a:latin typeface="+mj-lt"/>
              </a:rPr>
              <a:t>Home to several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cultural and historical heritage sites</a:t>
            </a:r>
            <a:r>
              <a:rPr lang="en-US" dirty="0">
                <a:solidFill>
                  <a:srgbClr val="58595B"/>
                </a:solidFill>
                <a:latin typeface="+mj-lt"/>
              </a:rPr>
              <a:t>, nine of which are included in the UNESCO list of world heritage.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  <a:latin typeface="+mj-lt"/>
              </a:rPr>
              <a:t>In addition, Addis Ababa’s significance as the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political capital of Africa </a:t>
            </a:r>
            <a:r>
              <a:rPr lang="en-US" dirty="0">
                <a:solidFill>
                  <a:srgbClr val="58595B"/>
                </a:solidFill>
                <a:latin typeface="+mj-lt"/>
              </a:rPr>
              <a:t>brings high representation of international and regional organizations, including the seat of the African Union and the United Nations Economic Commission for Africa.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endParaRPr lang="en-US" sz="1200" dirty="0">
              <a:solidFill>
                <a:srgbClr val="58595B"/>
              </a:solidFill>
              <a:latin typeface="Optima-Bold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674AD9F-2DA7-45FF-849C-92A74E1DB215}"/>
              </a:ext>
            </a:extLst>
          </p:cNvPr>
          <p:cNvSpPr/>
          <p:nvPr/>
        </p:nvSpPr>
        <p:spPr>
          <a:xfrm>
            <a:off x="6247397" y="2250831"/>
            <a:ext cx="555458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ICT</a:t>
            </a:r>
          </a:p>
          <a:p>
            <a:pPr lvl="0"/>
            <a:endParaRPr lang="en-US" sz="1400" b="1" dirty="0">
              <a:solidFill>
                <a:srgbClr val="58595B"/>
              </a:solidFill>
              <a:latin typeface="Optim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  <a:latin typeface="+mj-lt"/>
              </a:rPr>
              <a:t>Identified as strategic priorities by the Government of Ethiopia as it will drive and facilitate the transformation of Ethiopia's predominantly subsistence-agriculture economy to into an information and </a:t>
            </a:r>
            <a:r>
              <a:rPr lang="en-US" b="1" i="1" dirty="0">
                <a:solidFill>
                  <a:srgbClr val="0070C0"/>
                </a:solidFill>
                <a:latin typeface="+mj-lt"/>
              </a:rPr>
              <a:t>knowledge-based economy and society</a:t>
            </a:r>
            <a:r>
              <a:rPr lang="en-US" dirty="0">
                <a:solidFill>
                  <a:srgbClr val="58595B"/>
                </a:solidFill>
                <a:latin typeface="+mj-lt"/>
              </a:rPr>
              <a:t>, that is effectively integrated into the global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70C0"/>
                </a:solidFill>
                <a:latin typeface="+mj-lt"/>
              </a:rPr>
              <a:t>Tailored industrial park </a:t>
            </a:r>
            <a:r>
              <a:rPr lang="en-US" dirty="0">
                <a:solidFill>
                  <a:srgbClr val="58595B"/>
                </a:solidFill>
                <a:latin typeface="+mj-lt"/>
              </a:rPr>
              <a:t>has been dedicated to the sector</a:t>
            </a:r>
          </a:p>
        </p:txBody>
      </p:sp>
      <p:sp>
        <p:nvSpPr>
          <p:cNvPr id="35" name="Title 2">
            <a:extLst>
              <a:ext uri="{FF2B5EF4-FFF2-40B4-BE49-F238E27FC236}">
                <a16:creationId xmlns="" xmlns:a16="http://schemas.microsoft.com/office/drawing/2014/main" id="{66AB733C-178C-4354-BF1C-3667B4271307}"/>
              </a:ext>
            </a:extLst>
          </p:cNvPr>
          <p:cNvSpPr txBox="1">
            <a:spLocks/>
          </p:cNvSpPr>
          <p:nvPr/>
        </p:nvSpPr>
        <p:spPr bwMode="auto">
          <a:xfrm>
            <a:off x="603726" y="9419"/>
            <a:ext cx="11596973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Strategic priority areas have been identified for FDI attraction and export promotion</a:t>
            </a:r>
          </a:p>
        </p:txBody>
      </p:sp>
    </p:spTree>
    <p:extLst>
      <p:ext uri="{BB962C8B-B14F-4D97-AF65-F5344CB8AC3E}">
        <p14:creationId xmlns:p14="http://schemas.microsoft.com/office/powerpoint/2010/main" val="100904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12F8BAB-6B9B-4372-BF90-AC3BBFE4F8D2}"/>
              </a:ext>
            </a:extLst>
          </p:cNvPr>
          <p:cNvSpPr/>
          <p:nvPr/>
        </p:nvSpPr>
        <p:spPr>
          <a:xfrm>
            <a:off x="330571" y="584994"/>
            <a:ext cx="5702380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56B0323-926B-4148-AB51-0D0E29591FAB}"/>
              </a:ext>
            </a:extLst>
          </p:cNvPr>
          <p:cNvSpPr/>
          <p:nvPr/>
        </p:nvSpPr>
        <p:spPr>
          <a:xfrm>
            <a:off x="6143202" y="584994"/>
            <a:ext cx="5844921" cy="59443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4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90499F1-D0C4-4ACF-BC62-28F81D617642}"/>
              </a:ext>
            </a:extLst>
          </p:cNvPr>
          <p:cNvSpPr/>
          <p:nvPr/>
        </p:nvSpPr>
        <p:spPr>
          <a:xfrm>
            <a:off x="1171074" y="-401053"/>
            <a:ext cx="4571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57220F3-0080-4E59-B27A-B0B539AEDD1C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48941D-647E-4C90-946B-8C0045CB73E1}"/>
              </a:ext>
            </a:extLst>
          </p:cNvPr>
          <p:cNvGrpSpPr/>
          <p:nvPr/>
        </p:nvGrpSpPr>
        <p:grpSpPr>
          <a:xfrm>
            <a:off x="275353" y="539010"/>
            <a:ext cx="5762223" cy="1769859"/>
            <a:chOff x="16044" y="539010"/>
            <a:chExt cx="5762223" cy="176985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2E2BA3B-AB5F-458C-8F71-CEAFBAA2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4" y="558061"/>
              <a:ext cx="4444865" cy="1750808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DA5DBB3-DB98-4651-8AE4-B0ED2772B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1" b="4015"/>
            <a:stretch/>
          </p:blipFill>
          <p:spPr>
            <a:xfrm>
              <a:off x="4557861" y="539010"/>
              <a:ext cx="1220406" cy="176985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2C66525E-BE0F-4249-96A3-CDFFBE135224}"/>
                </a:ext>
              </a:extLst>
            </p:cNvPr>
            <p:cNvSpPr/>
            <p:nvPr/>
          </p:nvSpPr>
          <p:spPr>
            <a:xfrm>
              <a:off x="1398628" y="557192"/>
              <a:ext cx="65873" cy="1749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C4073972-1316-4BA5-AC41-A829DCE2EE41}"/>
                </a:ext>
              </a:extLst>
            </p:cNvPr>
            <p:cNvSpPr/>
            <p:nvPr/>
          </p:nvSpPr>
          <p:spPr>
            <a:xfrm>
              <a:off x="2781859" y="557192"/>
              <a:ext cx="65873" cy="1749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1E4E326-7F47-4B18-8002-D744E470E19D}"/>
              </a:ext>
            </a:extLst>
          </p:cNvPr>
          <p:cNvGrpSpPr/>
          <p:nvPr/>
        </p:nvGrpSpPr>
        <p:grpSpPr>
          <a:xfrm>
            <a:off x="6208778" y="549995"/>
            <a:ext cx="5805345" cy="1756333"/>
            <a:chOff x="0" y="549995"/>
            <a:chExt cx="12123308" cy="2125342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4BA8667E-7246-4131-80F1-EC9591477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1958"/>
            <a:stretch/>
          </p:blipFill>
          <p:spPr>
            <a:xfrm>
              <a:off x="8582525" y="552287"/>
              <a:ext cx="3540783" cy="2123050"/>
            </a:xfrm>
            <a:prstGeom prst="roundRect">
              <a:avLst>
                <a:gd name="adj" fmla="val 242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3AA12437-1B9E-4671-AEB6-0B3E3C5E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8129" b="63470"/>
            <a:stretch/>
          </p:blipFill>
          <p:spPr>
            <a:xfrm>
              <a:off x="0" y="552287"/>
              <a:ext cx="8518358" cy="2080936"/>
            </a:xfrm>
            <a:prstGeom prst="roundRect">
              <a:avLst>
                <a:gd name="adj" fmla="val 242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6586FD5A-DA12-4AC2-B1F1-05453CAB5115}"/>
                </a:ext>
              </a:extLst>
            </p:cNvPr>
            <p:cNvSpPr/>
            <p:nvPr/>
          </p:nvSpPr>
          <p:spPr>
            <a:xfrm>
              <a:off x="2284188" y="549995"/>
              <a:ext cx="141695" cy="211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6C83FC2C-5C77-4B36-8491-B67E438DEEF9}"/>
                </a:ext>
              </a:extLst>
            </p:cNvPr>
            <p:cNvSpPr/>
            <p:nvPr/>
          </p:nvSpPr>
          <p:spPr>
            <a:xfrm>
              <a:off x="5259578" y="549995"/>
              <a:ext cx="141695" cy="211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CEA8CFC-A1B6-4406-BFD0-3C3E58F32940}"/>
              </a:ext>
            </a:extLst>
          </p:cNvPr>
          <p:cNvSpPr/>
          <p:nvPr/>
        </p:nvSpPr>
        <p:spPr>
          <a:xfrm>
            <a:off x="344219" y="2250831"/>
            <a:ext cx="57023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Energy</a:t>
            </a:r>
            <a:endParaRPr lang="en-US" sz="1400" b="1" i="1" dirty="0">
              <a:solidFill>
                <a:srgbClr val="58595B"/>
              </a:solidFill>
              <a:latin typeface="Optim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Rapidly growing electricity demand at 30-35% annually; </a:t>
            </a: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Growing population, 13+ industrial parks requiring more than 1700 MW of electricity,  electric powered national railway requiring over 4,500 KM, plans of exporting power to Kenya, Tanzania, Sudan and Djibouti</a:t>
            </a:r>
            <a:endParaRPr lang="en-US" sz="1600" b="1" dirty="0">
              <a:solidFill>
                <a:srgbClr val="58595B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More than 80 GW of exploitable renewable energy reserves; 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45 GW of Hydro power </a:t>
            </a: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exploitable energy reserves, &gt;80% is unexploited;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7 GW of Geothermal exploitable energy</a:t>
            </a: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 reserves, &gt;86% is unexploited; and</a:t>
            </a:r>
          </a:p>
          <a:p>
            <a:pPr marL="7429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An average </a:t>
            </a:r>
            <a:r>
              <a:rPr lang="en-US" sz="1600" b="1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of 5.5 kwh/m2/day of Solar energy </a:t>
            </a: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capability, &gt;98% is unexploited</a:t>
            </a:r>
            <a:endParaRPr lang="en-US" sz="1600" b="1" dirty="0">
              <a:solidFill>
                <a:srgbClr val="58595B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Low electricity access provides opportunity for off-grid solutions; </a:t>
            </a:r>
            <a:r>
              <a:rPr lang="en-US" sz="1600" dirty="0">
                <a:solidFill>
                  <a:srgbClr val="58595B"/>
                </a:solidFill>
                <a:latin typeface="+mj-lt"/>
                <a:cs typeface="Arial" panose="020B0604020202020204" pitchFamily="34" charset="0"/>
              </a:rPr>
              <a:t>Over 95% of rural areas and over 14.3 million households are without the access to power.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799B373-DD2A-42AE-AFF1-C644438C4DA2}"/>
              </a:ext>
            </a:extLst>
          </p:cNvPr>
          <p:cNvSpPr/>
          <p:nvPr/>
        </p:nvSpPr>
        <p:spPr>
          <a:xfrm>
            <a:off x="6223940" y="2250831"/>
            <a:ext cx="555458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1F497D"/>
                </a:solidFill>
                <a:latin typeface="Optima-Bold"/>
              </a:rPr>
              <a:t>Mining</a:t>
            </a:r>
            <a:endParaRPr lang="en-US" sz="1400" b="1" i="1" dirty="0">
              <a:solidFill>
                <a:srgbClr val="58595B"/>
              </a:solidFill>
              <a:latin typeface="Optim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Ethiopia has a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wide variety of untapped mineral resources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and offers opportunities in upstream and downstream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Ethiopia is the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only producer of opal in Africa, major gold exporter, and emerging country for oil and natural gas exploration.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Mining potentials: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gold, potash, platinum, opal, iron, tantalum, marble, granite, limestone </a:t>
            </a:r>
            <a:r>
              <a:rPr lang="en-US" sz="1600" dirty="0" err="1">
                <a:solidFill>
                  <a:srgbClr val="58595B"/>
                </a:solidFill>
                <a:latin typeface="+mj-lt"/>
              </a:rPr>
              <a:t>etc</a:t>
            </a:r>
            <a:endParaRPr lang="en-US" sz="1600" dirty="0">
              <a:solidFill>
                <a:srgbClr val="58595B"/>
              </a:solidFill>
              <a:latin typeface="+mj-lt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="" xmlns:a16="http://schemas.microsoft.com/office/drawing/2014/main" id="{422EEE9F-E36C-43CE-BEA6-C411C371A2FE}"/>
              </a:ext>
            </a:extLst>
          </p:cNvPr>
          <p:cNvSpPr txBox="1">
            <a:spLocks/>
          </p:cNvSpPr>
          <p:nvPr/>
        </p:nvSpPr>
        <p:spPr bwMode="auto">
          <a:xfrm>
            <a:off x="603726" y="25461"/>
            <a:ext cx="11596973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Strategic priority areas have been identified for FDI attraction and export promotion</a:t>
            </a:r>
          </a:p>
        </p:txBody>
      </p:sp>
    </p:spTree>
    <p:extLst>
      <p:ext uri="{BB962C8B-B14F-4D97-AF65-F5344CB8AC3E}">
        <p14:creationId xmlns:p14="http://schemas.microsoft.com/office/powerpoint/2010/main" val="1237961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548EBCDA-C1E5-4A34-96DB-27092359E776}"/>
              </a:ext>
            </a:extLst>
          </p:cNvPr>
          <p:cNvSpPr/>
          <p:nvPr/>
        </p:nvSpPr>
        <p:spPr>
          <a:xfrm>
            <a:off x="330571" y="584993"/>
            <a:ext cx="5702380" cy="6114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27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D5581482-76C2-42C2-921C-7757B9F8E11F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DDEC89F-5882-4CF7-9E04-8BF2411A4431}"/>
              </a:ext>
            </a:extLst>
          </p:cNvPr>
          <p:cNvSpPr/>
          <p:nvPr/>
        </p:nvSpPr>
        <p:spPr>
          <a:xfrm>
            <a:off x="344195" y="2359413"/>
            <a:ext cx="5679795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chemeClr val="tx2"/>
                </a:solidFill>
                <a:latin typeface="Optima-Bold"/>
              </a:rPr>
              <a:t>Pharmaceuticals </a:t>
            </a:r>
          </a:p>
          <a:p>
            <a:pPr algn="just"/>
            <a:endParaRPr lang="en-US" sz="1500" b="1" dirty="0">
              <a:solidFill>
                <a:schemeClr val="tx2"/>
              </a:solidFill>
              <a:latin typeface="Optima-Bold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Growing local market: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Ethiopia’s pharmaceutical market is expected to grow by 15% annually and reach $ 1 billion by 2020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Accessible local and regional market: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Ethiopia has the potential to serve as an export hub for the &gt; $ 20 billion pharmaceutical markets in Africa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Trainable workforce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with competitive wages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More than 10 schools of pharmacy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in Ethiopia are planning to expand with sector specialization programs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Availability of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tailored investment incentive schemes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towards the pharmaceutical sector and industrial park development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8595B"/>
                </a:solidFill>
                <a:latin typeface="+mj-lt"/>
              </a:rPr>
              <a:t>A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big demand and supply gap </a:t>
            </a:r>
            <a:r>
              <a:rPr lang="en-US" sz="1600" dirty="0">
                <a:solidFill>
                  <a:srgbClr val="58595B"/>
                </a:solidFill>
                <a:latin typeface="+mj-lt"/>
              </a:rPr>
              <a:t>for pharmaceutical products, with only a few local manufacturers covering &lt; 20% of the demand</a:t>
            </a:r>
            <a:endParaRPr lang="en-US" sz="1600" dirty="0"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008B2743-C1C9-4C51-9D0F-070CD33B8D03}"/>
              </a:ext>
            </a:extLst>
          </p:cNvPr>
          <p:cNvGrpSpPr/>
          <p:nvPr/>
        </p:nvGrpSpPr>
        <p:grpSpPr>
          <a:xfrm>
            <a:off x="321610" y="608567"/>
            <a:ext cx="5702381" cy="1684587"/>
            <a:chOff x="189904" y="588853"/>
            <a:chExt cx="6019828" cy="2038351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F48F9E65-F2DA-45DB-929E-3DA22E34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107"/>
            <a:stretch/>
          </p:blipFill>
          <p:spPr>
            <a:xfrm>
              <a:off x="3971501" y="588853"/>
              <a:ext cx="2238231" cy="2028826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A9BFE451-C9F0-4C82-818F-3683FA0F8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297"/>
            <a:stretch/>
          </p:blipFill>
          <p:spPr>
            <a:xfrm>
              <a:off x="189904" y="588854"/>
              <a:ext cx="3896321" cy="203835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8" name="Title 2">
            <a:extLst>
              <a:ext uri="{FF2B5EF4-FFF2-40B4-BE49-F238E27FC236}">
                <a16:creationId xmlns="" xmlns:a16="http://schemas.microsoft.com/office/drawing/2014/main" id="{C3940B52-EA33-4DE9-87C7-C197F91A1118}"/>
              </a:ext>
            </a:extLst>
          </p:cNvPr>
          <p:cNvSpPr txBox="1">
            <a:spLocks/>
          </p:cNvSpPr>
          <p:nvPr/>
        </p:nvSpPr>
        <p:spPr bwMode="auto">
          <a:xfrm>
            <a:off x="603726" y="36715"/>
            <a:ext cx="11569927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Strategic priority areas have been identified for FDI attraction and export promotion</a:t>
            </a:r>
          </a:p>
        </p:txBody>
      </p:sp>
    </p:spTree>
    <p:extLst>
      <p:ext uri="{BB962C8B-B14F-4D97-AF65-F5344CB8AC3E}">
        <p14:creationId xmlns:p14="http://schemas.microsoft.com/office/powerpoint/2010/main" val="255128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="" xmlns:a16="http://schemas.microsoft.com/office/drawing/2014/main" id="{34D57E0D-9E68-4B1C-AB9E-109422B2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797"/>
            <a:ext cx="12191761" cy="615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AD0B08-541E-4E75-8CEE-BE5751F469C5}"/>
              </a:ext>
            </a:extLst>
          </p:cNvPr>
          <p:cNvSpPr/>
          <p:nvPr/>
        </p:nvSpPr>
        <p:spPr>
          <a:xfrm>
            <a:off x="2582786" y="901156"/>
            <a:ext cx="9277878" cy="262717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00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72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4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16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64" b="1" i="0" u="none" strike="noStrike" kern="1200" cap="none" spc="0" normalizeH="0" baseline="0" noProof="0" dirty="0">
              <a:ln>
                <a:noFill/>
              </a:ln>
              <a:solidFill>
                <a:srgbClr val="BF9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41" b="1" i="0" u="none" strike="noStrike" kern="1200" cap="none" spc="0" normalizeH="0" baseline="0" noProof="0" dirty="0">
                <a:ln>
                  <a:noFill/>
                </a:ln>
                <a:solidFill>
                  <a:srgbClr val="BF9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 Parks:</a:t>
            </a:r>
          </a:p>
          <a:p>
            <a:pPr marL="0" marR="0" lvl="0" indent="0" algn="r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41" b="1" i="0" u="none" strike="noStrike" kern="1200" cap="none" spc="0" normalizeH="0" baseline="0" noProof="0" dirty="0">
                <a:ln>
                  <a:noFill/>
                </a:ln>
                <a:solidFill>
                  <a:srgbClr val="BF9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362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Catalyst to drive Ethiopia’s industrialization agenda</a:t>
            </a:r>
            <a:r>
              <a:rPr kumimoji="0" lang="en-GB" altLang="en-US" sz="3627" b="1" i="0" u="none" strike="noStrike" kern="1200" cap="none" spc="0" normalizeH="0" baseline="0" noProof="0" dirty="0">
                <a:ln>
                  <a:noFill/>
                </a:ln>
                <a:solidFill>
                  <a:srgbClr val="BF9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r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902" b="1" i="0" u="none" strike="noStrike" kern="1200" cap="none" spc="0" normalizeH="0" baseline="0" noProof="0" dirty="0">
              <a:ln>
                <a:noFill/>
              </a:ln>
              <a:solidFill>
                <a:srgbClr val="BF9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1AA3FB4-2D0D-4067-A4E2-6E90177AEF2B}"/>
              </a:ext>
            </a:extLst>
          </p:cNvPr>
          <p:cNvCxnSpPr/>
          <p:nvPr/>
        </p:nvCxnSpPr>
        <p:spPr>
          <a:xfrm>
            <a:off x="7480124" y="3496659"/>
            <a:ext cx="4380541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EC68983-A2E5-474B-B8AE-D4BB9A967256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  <p:sp>
        <p:nvSpPr>
          <p:cNvPr id="8" name="Title 2">
            <a:extLst>
              <a:ext uri="{FF2B5EF4-FFF2-40B4-BE49-F238E27FC236}">
                <a16:creationId xmlns="" xmlns:a16="http://schemas.microsoft.com/office/drawing/2014/main" id="{8E6AA5F7-0343-4DE0-BC03-29C6BD53C88A}"/>
              </a:ext>
            </a:extLst>
          </p:cNvPr>
          <p:cNvSpPr txBox="1">
            <a:spLocks/>
          </p:cNvSpPr>
          <p:nvPr/>
        </p:nvSpPr>
        <p:spPr bwMode="auto">
          <a:xfrm>
            <a:off x="603726" y="9419"/>
            <a:ext cx="11596973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Several plug-and-play Industrial Parks are being developed through out the country</a:t>
            </a:r>
          </a:p>
        </p:txBody>
      </p:sp>
    </p:spTree>
    <p:extLst>
      <p:ext uri="{BB962C8B-B14F-4D97-AF65-F5344CB8AC3E}">
        <p14:creationId xmlns:p14="http://schemas.microsoft.com/office/powerpoint/2010/main" val="390867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82B7C9-E6A8-4DBE-8F31-AA34BCF4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2843"/>
          <a:stretch/>
        </p:blipFill>
        <p:spPr bwMode="auto">
          <a:xfrm>
            <a:off x="0" y="574341"/>
            <a:ext cx="12192000" cy="61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AD0B08-541E-4E75-8CEE-BE5751F469C5}"/>
              </a:ext>
            </a:extLst>
          </p:cNvPr>
          <p:cNvSpPr/>
          <p:nvPr/>
        </p:nvSpPr>
        <p:spPr>
          <a:xfrm>
            <a:off x="2582786" y="901156"/>
            <a:ext cx="9277878" cy="262717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503238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00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72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44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1600" indent="-254000" defTabSz="5032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503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902" b="1" i="0" u="none" strike="noStrike" kern="1200" cap="none" spc="0" normalizeH="0" baseline="0" noProof="0" dirty="0">
              <a:ln>
                <a:noFill/>
              </a:ln>
              <a:solidFill>
                <a:srgbClr val="BF9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1AA3FB4-2D0D-4067-A4E2-6E90177AEF2B}"/>
              </a:ext>
            </a:extLst>
          </p:cNvPr>
          <p:cNvCxnSpPr/>
          <p:nvPr/>
        </p:nvCxnSpPr>
        <p:spPr>
          <a:xfrm>
            <a:off x="7480124" y="3496659"/>
            <a:ext cx="4380541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6988D9B-6E94-4864-8AC3-B2362FA0F29E}"/>
              </a:ext>
            </a:extLst>
          </p:cNvPr>
          <p:cNvSpPr/>
          <p:nvPr/>
        </p:nvSpPr>
        <p:spPr>
          <a:xfrm>
            <a:off x="0" y="1345266"/>
            <a:ext cx="6661566" cy="127756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68" tIns="47284" rIns="94568" bIns="47284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27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Africa’s 1st park with zero liquid discharge facility (ZLD)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FB9694B-A0CC-4684-ABA6-CC3F9A91B068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  <p:sp>
        <p:nvSpPr>
          <p:cNvPr id="8" name="Title 2">
            <a:extLst>
              <a:ext uri="{FF2B5EF4-FFF2-40B4-BE49-F238E27FC236}">
                <a16:creationId xmlns="" xmlns:a16="http://schemas.microsoft.com/office/drawing/2014/main" id="{12D6CDD7-24FE-489E-B7B5-F3653B561037}"/>
              </a:ext>
            </a:extLst>
          </p:cNvPr>
          <p:cNvSpPr txBox="1">
            <a:spLocks/>
          </p:cNvSpPr>
          <p:nvPr/>
        </p:nvSpPr>
        <p:spPr bwMode="auto">
          <a:xfrm>
            <a:off x="603726" y="9419"/>
            <a:ext cx="11596973" cy="474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1">
              <a:defRPr/>
            </a:pPr>
            <a:r>
              <a:rPr lang="en-US" altLang="en-US" sz="2539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Sustainability is integral element of the parks</a:t>
            </a:r>
          </a:p>
        </p:txBody>
      </p:sp>
    </p:spTree>
    <p:extLst>
      <p:ext uri="{BB962C8B-B14F-4D97-AF65-F5344CB8AC3E}">
        <p14:creationId xmlns:p14="http://schemas.microsoft.com/office/powerpoint/2010/main" val="406854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=""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=""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5466A358-CD88-48E1-9F79-35A13CBBC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8" y="694021"/>
            <a:ext cx="12139020" cy="604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18A7ABD-4625-4095-8EC3-3686D52E6BE9}"/>
              </a:ext>
            </a:extLst>
          </p:cNvPr>
          <p:cNvSpPr txBox="1">
            <a:spLocks/>
          </p:cNvSpPr>
          <p:nvPr/>
        </p:nvSpPr>
        <p:spPr>
          <a:xfrm>
            <a:off x="52065" y="1386708"/>
            <a:ext cx="7737563" cy="1718819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</p:spPr>
        <p:txBody>
          <a:bodyPr rtlCol="0">
            <a:normAutofit fontScale="75000" lnSpcReduction="20000"/>
          </a:bodyPr>
          <a:lstStyle>
            <a:lvl1pPr algn="l" defTabSz="10079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079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2pPr>
            <a:lvl3pPr algn="l" defTabSz="10079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3pPr>
            <a:lvl4pPr algn="l" defTabSz="10079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4pPr>
            <a:lvl5pPr algn="l" defTabSz="10079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5pPr>
            <a:lvl6pPr marL="457171" algn="l" defTabSz="1007997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6pPr>
            <a:lvl7pPr marL="914340" algn="l" defTabSz="1007997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7pPr>
            <a:lvl8pPr marL="1371512" algn="l" defTabSz="1007997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8pPr>
            <a:lvl9pPr marL="1828682" algn="l" defTabSz="1007997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0" marR="0" lvl="0" indent="0" algn="l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62" b="1" i="0" u="none" strike="noStrike" kern="1200" cap="none" spc="0" normalizeH="0" baseline="0" noProof="0" dirty="0">
                <a:ln>
                  <a:noFill/>
                </a:ln>
                <a:solidFill>
                  <a:srgbClr val="3E4BA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462" b="1" i="0" u="none" strike="noStrike" kern="1200" cap="none" spc="0" normalizeH="0" baseline="0" noProof="0" dirty="0">
                <a:ln>
                  <a:noFill/>
                </a:ln>
                <a:solidFill>
                  <a:srgbClr val="3E4BA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2462" b="1" i="0" u="none" strike="noStrike" kern="1200" cap="none" spc="0" normalizeH="0" baseline="0" noProof="0" dirty="0">
                <a:ln>
                  <a:noFill/>
                </a:ln>
                <a:solidFill>
                  <a:srgbClr val="3E4BA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462" b="1" i="0" u="none" strike="noStrike" kern="1200" cap="none" spc="0" normalizeH="0" baseline="0" noProof="0" dirty="0">
                <a:ln>
                  <a:noFill/>
                </a:ln>
                <a:solidFill>
                  <a:srgbClr val="3E4BA7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399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Electric-powered Railway</a:t>
            </a:r>
            <a:r>
              <a:rPr kumimoji="0" lang="en-GB" sz="2811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en-GB" sz="2811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GB" sz="2811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to ease logistics </a:t>
            </a:r>
            <a:br>
              <a:rPr kumimoji="0" lang="en-GB" sz="2811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Africa’s 1</a:t>
            </a:r>
            <a:r>
              <a:rPr kumimoji="0" lang="en-US" sz="2811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electric-powered railway</a:t>
            </a:r>
            <a:b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ECA0D439-9848-4563-9122-6DED0D2E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1" y="-40645"/>
            <a:ext cx="8091670" cy="315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algn="just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51" b="1" dirty="0">
                <a:solidFill>
                  <a:prstClr val="white">
                    <a:lumMod val="50000"/>
                  </a:prstClr>
                </a:solidFill>
              </a:rPr>
              <a:t>Development of world-class industrial parks fitted with sustainable infrastructure</a:t>
            </a:r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16275FB8-4DB9-452E-A64A-62EB15D18219}"/>
              </a:ext>
            </a:extLst>
          </p:cNvPr>
          <p:cNvSpPr txBox="1">
            <a:spLocks/>
          </p:cNvSpPr>
          <p:nvPr/>
        </p:nvSpPr>
        <p:spPr bwMode="auto">
          <a:xfrm>
            <a:off x="603726" y="1196"/>
            <a:ext cx="11596973" cy="692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5" lvl="0" defTabSz="472171">
              <a:defRPr/>
            </a:pPr>
            <a:r>
              <a:rPr lang="en-US" altLang="en-US" sz="2539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Arial" charset="0"/>
                <a:cs typeface="Arial" charset="0"/>
              </a:rPr>
              <a:t>Massive investment has also been made in infrastructure development in support of industry (1/3)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A3CA65C-11E1-4E48-A41E-D7871B285A94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0088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=""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=""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42AAC1B2-4357-4E36-8242-B6CA723847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240" y="694021"/>
            <a:ext cx="12191521" cy="602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D3B47325-C1A2-4280-9EE4-8090B902DF1A}"/>
              </a:ext>
            </a:extLst>
          </p:cNvPr>
          <p:cNvSpPr txBox="1">
            <a:spLocks/>
          </p:cNvSpPr>
          <p:nvPr/>
        </p:nvSpPr>
        <p:spPr bwMode="auto">
          <a:xfrm>
            <a:off x="3120" y="722596"/>
            <a:ext cx="7560499" cy="1718819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5082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8888" indent="-25082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63713" indent="-25082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68538" indent="-250825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5738" indent="-250825" defTabSz="519113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82938" indent="-250825" defTabSz="519113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40138" indent="-250825" defTabSz="519113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97338" indent="-250825" defTabSz="519113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899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Ethiopian Airlines – Cargo hub</a:t>
            </a:r>
            <a:r>
              <a:rPr kumimoji="0" lang="en-GB" altLang="en-US" sz="272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GB" altLang="en-US" sz="272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altLang="en-US" sz="272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Largest cargo network and terminal in </a:t>
            </a:r>
            <a:r>
              <a:rPr kumimoji="0" lang="en-US" altLang="en-US" sz="272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Africa</a:t>
            </a:r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CC1D00CA-003B-454F-AA8A-F57051D41319}"/>
              </a:ext>
            </a:extLst>
          </p:cNvPr>
          <p:cNvSpPr txBox="1">
            <a:spLocks/>
          </p:cNvSpPr>
          <p:nvPr/>
        </p:nvSpPr>
        <p:spPr bwMode="auto">
          <a:xfrm>
            <a:off x="603726" y="1196"/>
            <a:ext cx="11596973" cy="692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5" lvl="0" defTabSz="472171">
              <a:defRPr/>
            </a:pPr>
            <a:r>
              <a:rPr lang="en-US" altLang="en-US" sz="2539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Arial" charset="0"/>
                <a:cs typeface="Arial" charset="0"/>
              </a:rPr>
              <a:t>Massive investment has also been made in infrastructure development in support of industry (2/3)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0EC1446-7827-42F4-8806-1A84BD5075AE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6360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=""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=""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D6AB8E1-76B5-4BE7-94C8-2720E7CD9148}"/>
              </a:ext>
            </a:extLst>
          </p:cNvPr>
          <p:cNvSpPr/>
          <p:nvPr/>
        </p:nvSpPr>
        <p:spPr>
          <a:xfrm>
            <a:off x="327116" y="3926535"/>
            <a:ext cx="5713042" cy="362820"/>
          </a:xfrm>
          <a:prstGeom prst="rect">
            <a:avLst/>
          </a:prstGeom>
          <a:solidFill>
            <a:srgbClr val="002060">
              <a:alpha val="65000"/>
            </a:srgbClr>
          </a:solidFill>
        </p:spPr>
        <p:txBody>
          <a:bodyPr wrap="none">
            <a:noAutofit/>
          </a:bodyPr>
          <a:lstStyle/>
          <a:p>
            <a:pPr marL="0" marR="0" lvl="0" indent="0" algn="ctr" defTabSz="47071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Green electricity generation supports industrialization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0AA17946-9822-470F-8F24-988B4AC27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" y="735862"/>
            <a:ext cx="12207354" cy="598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F3902B2-3860-4295-8C39-FF49D943EF4E}"/>
              </a:ext>
            </a:extLst>
          </p:cNvPr>
          <p:cNvSpPr/>
          <p:nvPr/>
        </p:nvSpPr>
        <p:spPr>
          <a:xfrm>
            <a:off x="4652211" y="1354003"/>
            <a:ext cx="7385518" cy="120567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568" tIns="47284" rIns="94568" bIns="47284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27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cost-competitive, renewable and clean energy</a:t>
            </a:r>
            <a:endParaRPr kumimoji="0" lang="en-US" altLang="en-US" sz="3627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="" xmlns:a16="http://schemas.microsoft.com/office/drawing/2014/main" id="{AFBD12A4-3A1C-430F-91EC-D033313CC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1" y="-40645"/>
            <a:ext cx="8091670" cy="315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algn="just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51" b="1" dirty="0">
                <a:solidFill>
                  <a:prstClr val="white">
                    <a:lumMod val="50000"/>
                  </a:prstClr>
                </a:solidFill>
              </a:rPr>
              <a:t>Development of world-class industrial parks fitted with sustainable infrastructure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="" xmlns:a16="http://schemas.microsoft.com/office/drawing/2014/main" id="{670843B7-EC25-45E1-9F8D-6BF82AACBDD6}"/>
              </a:ext>
            </a:extLst>
          </p:cNvPr>
          <p:cNvSpPr txBox="1">
            <a:spLocks/>
          </p:cNvSpPr>
          <p:nvPr/>
        </p:nvSpPr>
        <p:spPr bwMode="auto">
          <a:xfrm>
            <a:off x="603726" y="1196"/>
            <a:ext cx="11596973" cy="692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5" lvl="0" defTabSz="472171">
              <a:defRPr/>
            </a:pPr>
            <a:r>
              <a:rPr lang="en-US" altLang="en-US" sz="2539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Arial" charset="0"/>
                <a:cs typeface="Arial" charset="0"/>
              </a:rPr>
              <a:t>Massive investment has also been made in infrastructure development in support of industry (3/3)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3A6A424-1A02-4FF3-8B25-03172B78C9F6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282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F4D911-ABD5-433B-A1DB-2F6C900CE9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7862" y="3314392"/>
            <a:ext cx="1003294" cy="1003294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 w="19050">
            <a:noFill/>
          </a:ln>
          <a:effectLst/>
        </p:spPr>
      </p:pic>
      <p:sp>
        <p:nvSpPr>
          <p:cNvPr id="113668" name="Rectangle 1"/>
          <p:cNvSpPr>
            <a:spLocks noChangeArrowheads="1"/>
          </p:cNvSpPr>
          <p:nvPr/>
        </p:nvSpPr>
        <p:spPr bwMode="auto">
          <a:xfrm>
            <a:off x="114301" y="314949"/>
            <a:ext cx="11675214" cy="871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Ethiopia at a glance </a:t>
            </a:r>
          </a:p>
        </p:txBody>
      </p:sp>
      <p:sp>
        <p:nvSpPr>
          <p:cNvPr id="176" name="Rectangle 9">
            <a:extLst>
              <a:ext uri="{FF2B5EF4-FFF2-40B4-BE49-F238E27FC236}">
                <a16:creationId xmlns="" xmlns:a16="http://schemas.microsoft.com/office/drawing/2014/main" id="{409F84DC-671F-4BE8-ABFC-4105AEA3B1F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938902" y="1327637"/>
            <a:ext cx="5030184" cy="9243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defTabSz="895350">
              <a:buClr>
                <a:schemeClr val="tx2"/>
              </a:buClr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1pPr>
            <a:lvl2pPr marL="193675" indent="-192088" defTabSz="895350">
              <a:buClr>
                <a:schemeClr val="hlink"/>
              </a:buClr>
              <a:buFont typeface="Arial" charset="0"/>
              <a:buChar char="▪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2pPr>
            <a:lvl3pPr marL="457200" indent="-261938" defTabSz="895350">
              <a:buClr>
                <a:schemeClr val="hlink"/>
              </a:buClr>
              <a:buFont typeface="Arial" charset="0"/>
              <a:buChar char="–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3pPr>
            <a:lvl4pPr marL="614363" indent="-155575" defTabSz="895350">
              <a:buClr>
                <a:schemeClr val="hlink"/>
              </a:buClr>
              <a:buFont typeface="Arial" charset="0"/>
              <a:buChar char="▫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4pPr>
            <a:lvl5pPr marL="746125" indent="-130175" defTabSz="895350"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12033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16605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21177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2574925" indent="-130175" defTabSz="8953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buChar char="-"/>
              <a:tabLst>
                <a:tab pos="1346200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44546A"/>
              </a:buClr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Federal government structure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9 semi-autonomous regions; 2 chartered cities</a:t>
            </a:r>
          </a:p>
          <a:p>
            <a:pPr>
              <a:buClr>
                <a:srgbClr val="44546A"/>
              </a:buClr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Parliamentary system</a:t>
            </a:r>
          </a:p>
        </p:txBody>
      </p:sp>
      <p:sp>
        <p:nvSpPr>
          <p:cNvPr id="177" name="Rectangle 10">
            <a:extLst>
              <a:ext uri="{FF2B5EF4-FFF2-40B4-BE49-F238E27FC236}">
                <a16:creationId xmlns="" xmlns:a16="http://schemas.microsoft.com/office/drawing/2014/main" id="{B01BB192-509C-43DD-88BE-537DCE34B1A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256215" y="1440690"/>
            <a:ext cx="1556302" cy="2854293"/>
          </a:xfrm>
          <a:prstGeom prst="rect">
            <a:avLst/>
          </a:prstGeom>
          <a:solidFill>
            <a:srgbClr val="2B42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469" tIns="73469" rIns="73469" bIns="73469" anchor="ctr">
            <a:noAutofit/>
          </a:bodyPr>
          <a:lstStyle>
            <a:lvl1pPr defTabSz="8953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53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53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53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53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44546A"/>
              </a:buClr>
            </a:pPr>
            <a:r>
              <a:rPr lang="en-US" altLang="en-US" sz="1800" b="1" dirty="0">
                <a:solidFill>
                  <a:prstClr val="white"/>
                </a:solidFill>
                <a:latin typeface="Calibri" panose="020F0502020204030204"/>
              </a:rPr>
              <a:t>Governance structure </a:t>
            </a:r>
          </a:p>
        </p:txBody>
      </p:sp>
      <p:cxnSp>
        <p:nvCxnSpPr>
          <p:cNvPr id="242" name="Straight Connector 241">
            <a:extLst>
              <a:ext uri="{FF2B5EF4-FFF2-40B4-BE49-F238E27FC236}">
                <a16:creationId xmlns="" xmlns:a16="http://schemas.microsoft.com/office/drawing/2014/main" id="{8FF0F0B0-F7CC-4A16-9F3A-C69241C9013E}"/>
              </a:ext>
            </a:extLst>
          </p:cNvPr>
          <p:cNvCxnSpPr>
            <a:cxnSpLocks/>
          </p:cNvCxnSpPr>
          <p:nvPr/>
        </p:nvCxnSpPr>
        <p:spPr>
          <a:xfrm>
            <a:off x="6897955" y="2197121"/>
            <a:ext cx="4782376" cy="0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ysDot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281222AD-6954-45D0-8B09-54A66587C143}"/>
              </a:ext>
            </a:extLst>
          </p:cNvPr>
          <p:cNvCxnSpPr>
            <a:cxnSpLocks/>
          </p:cNvCxnSpPr>
          <p:nvPr/>
        </p:nvCxnSpPr>
        <p:spPr>
          <a:xfrm>
            <a:off x="5256215" y="4353577"/>
            <a:ext cx="6533300" cy="0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ysDot"/>
          </a:ln>
          <a:effectLst/>
        </p:spPr>
      </p:cxn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C42C6A3-DF45-4E24-8E44-83919EA4B20A}"/>
              </a:ext>
            </a:extLst>
          </p:cNvPr>
          <p:cNvGrpSpPr/>
          <p:nvPr/>
        </p:nvGrpSpPr>
        <p:grpSpPr>
          <a:xfrm>
            <a:off x="0" y="4513942"/>
            <a:ext cx="11791522" cy="2065230"/>
            <a:chOff x="0" y="4481858"/>
            <a:chExt cx="11791522" cy="2065230"/>
          </a:xfrm>
        </p:grpSpPr>
        <p:sp>
          <p:nvSpPr>
            <p:cNvPr id="172" name="Rectangle 9">
              <a:extLst>
                <a:ext uri="{FF2B5EF4-FFF2-40B4-BE49-F238E27FC236}">
                  <a16:creationId xmlns="" xmlns:a16="http://schemas.microsoft.com/office/drawing/2014/main" id="{0C3EE454-1F84-4ABE-A185-B62245479E86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642765" y="4481858"/>
              <a:ext cx="3487065" cy="6313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3469" tIns="73469" rIns="73469" bIns="73469">
              <a:noAutofit/>
            </a:bodyPr>
            <a:lstStyle>
              <a:lvl1pPr defTabSz="895350">
                <a:buClr>
                  <a:schemeClr val="tx2"/>
                </a:buClr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193675" indent="-192088" defTabSz="895350">
                <a:buClr>
                  <a:schemeClr val="hlink"/>
                </a:buClr>
                <a:buFont typeface="Arial" charset="0"/>
                <a:buChar char="▪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457200" indent="-261938" defTabSz="895350">
                <a:buClr>
                  <a:schemeClr val="hlink"/>
                </a:buClr>
                <a:buFont typeface="Arial" charset="0"/>
                <a:buChar char="–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614363" indent="-155575" defTabSz="895350">
                <a:buClr>
                  <a:schemeClr val="hlink"/>
                </a:buClr>
                <a:buFont typeface="Arial" charset="0"/>
                <a:buChar char="▫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746125" indent="-130175" defTabSz="895350"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12033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16605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21177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25749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44546A"/>
                </a:buClr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Federal Democratic Republic of Ethiopia</a:t>
              </a:r>
            </a:p>
          </p:txBody>
        </p:sp>
        <p:sp>
          <p:nvSpPr>
            <p:cNvPr id="173" name="Rectangle 10">
              <a:extLst>
                <a:ext uri="{FF2B5EF4-FFF2-40B4-BE49-F238E27FC236}">
                  <a16:creationId xmlns="" xmlns:a16="http://schemas.microsoft.com/office/drawing/2014/main" id="{822B7F05-E39F-4133-8876-8BA4FFBEFFE2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0" y="4481858"/>
              <a:ext cx="1488533" cy="631362"/>
            </a:xfrm>
            <a:prstGeom prst="rect">
              <a:avLst/>
            </a:prstGeom>
            <a:solidFill>
              <a:srgbClr val="2B42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469" tIns="73469" rIns="73469" bIns="73469" anchor="ctr">
              <a:noAutofit/>
            </a:bodyPr>
            <a:lstStyle>
              <a:lvl1pPr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en-US" altLang="en-US" sz="1800" b="1" dirty="0">
                  <a:solidFill>
                    <a:prstClr val="white"/>
                  </a:solidFill>
                  <a:latin typeface="Calibri" panose="020F0502020204030204"/>
                </a:rPr>
                <a:t>Official Name</a:t>
              </a:r>
            </a:p>
          </p:txBody>
        </p:sp>
        <p:sp>
          <p:nvSpPr>
            <p:cNvPr id="174" name="Rectangle 9">
              <a:extLst>
                <a:ext uri="{FF2B5EF4-FFF2-40B4-BE49-F238E27FC236}">
                  <a16:creationId xmlns="" xmlns:a16="http://schemas.microsoft.com/office/drawing/2014/main" id="{CA5E6B99-02D6-4165-9DC7-4BCBA12EEC44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1642765" y="5209580"/>
              <a:ext cx="3487065" cy="8403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3469" tIns="73469" rIns="73469" bIns="73469">
              <a:noAutofit/>
            </a:bodyPr>
            <a:lstStyle>
              <a:lvl1pPr defTabSz="895350">
                <a:buClr>
                  <a:schemeClr val="tx2"/>
                </a:buClr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193675" indent="-192088" defTabSz="895350">
                <a:buClr>
                  <a:schemeClr val="hlink"/>
                </a:buClr>
                <a:buFont typeface="Arial" charset="0"/>
                <a:buChar char="▪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457200" indent="-261938" defTabSz="895350">
                <a:buClr>
                  <a:schemeClr val="hlink"/>
                </a:buClr>
                <a:buFont typeface="Arial" charset="0"/>
                <a:buChar char="–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614363" indent="-155575" defTabSz="895350">
                <a:buClr>
                  <a:schemeClr val="hlink"/>
                </a:buClr>
                <a:buFont typeface="Arial" charset="0"/>
                <a:buChar char="▫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746125" indent="-130175" defTabSz="895350"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12033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16605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21177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25749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44546A"/>
                </a:buClr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Horn of Africa, at the crossroads between Africa, the Middle East and Asia</a:t>
              </a:r>
            </a:p>
          </p:txBody>
        </p:sp>
        <p:sp>
          <p:nvSpPr>
            <p:cNvPr id="77" name="Rectangle 9">
              <a:extLst>
                <a:ext uri="{FF2B5EF4-FFF2-40B4-BE49-F238E27FC236}">
                  <a16:creationId xmlns="" xmlns:a16="http://schemas.microsoft.com/office/drawing/2014/main" id="{5EC43C4F-B96D-4FD9-BFF0-1EE101C45DFC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6938902" y="4481858"/>
              <a:ext cx="4852620" cy="7639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3469" tIns="73469" rIns="73469" bIns="73469">
              <a:noAutofit/>
            </a:bodyPr>
            <a:lstStyle>
              <a:lvl1pPr defTabSz="895350">
                <a:buClr>
                  <a:schemeClr val="tx2"/>
                </a:buClr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193675" indent="-192088" defTabSz="895350">
                <a:buClr>
                  <a:schemeClr val="hlink"/>
                </a:buClr>
                <a:buFont typeface="Arial" charset="0"/>
                <a:buChar char="▪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457200" indent="-261938" defTabSz="895350">
                <a:buClr>
                  <a:schemeClr val="hlink"/>
                </a:buClr>
                <a:buFont typeface="Arial" charset="0"/>
                <a:buChar char="–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614363" indent="-155575" defTabSz="895350">
                <a:buClr>
                  <a:schemeClr val="hlink"/>
                </a:buClr>
                <a:buFont typeface="Arial" charset="0"/>
                <a:buChar char="▫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746125" indent="-130175" defTabSz="895350"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12033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16605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21177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25749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44546A"/>
                </a:buClr>
                <a:defRPr/>
              </a:pPr>
              <a:r>
                <a:rPr lang="en-US" altLang="en-US" sz="1800" b="1" dirty="0">
                  <a:solidFill>
                    <a:srgbClr val="0070C0"/>
                  </a:solidFill>
                  <a:latin typeface="+mj-lt"/>
                </a:rPr>
                <a:t>GDP</a:t>
              </a:r>
              <a:r>
                <a:rPr lang="en-US" altLang="en-US" sz="1800" b="1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-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 84.35 USD Bn</a:t>
              </a:r>
            </a:p>
            <a:p>
              <a:pPr>
                <a:buClr>
                  <a:srgbClr val="44546A"/>
                </a:buClr>
                <a:defRPr/>
              </a:pPr>
              <a:r>
                <a:rPr lang="en-US" altLang="en-US" sz="1800" b="1" dirty="0">
                  <a:solidFill>
                    <a:srgbClr val="0070C0"/>
                  </a:solidFill>
                  <a:latin typeface="+mj-lt"/>
                </a:rPr>
                <a:t>GDP growth rate: 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10%</a:t>
              </a:r>
            </a:p>
          </p:txBody>
        </p:sp>
        <p:sp>
          <p:nvSpPr>
            <p:cNvPr id="78" name="Rectangle 10">
              <a:extLst>
                <a:ext uri="{FF2B5EF4-FFF2-40B4-BE49-F238E27FC236}">
                  <a16:creationId xmlns="" xmlns:a16="http://schemas.microsoft.com/office/drawing/2014/main" id="{95D37DDB-D61F-4D7F-A3FC-94EB992030F1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5256215" y="4481858"/>
              <a:ext cx="1556302" cy="866178"/>
            </a:xfrm>
            <a:prstGeom prst="rect">
              <a:avLst/>
            </a:prstGeom>
            <a:solidFill>
              <a:srgbClr val="2B42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469" tIns="73469" rIns="73469" bIns="73469" anchor="ctr">
              <a:noAutofit/>
            </a:bodyPr>
            <a:lstStyle>
              <a:lvl1pPr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en-US" altLang="en-US" sz="1800" b="1" dirty="0">
                  <a:solidFill>
                    <a:prstClr val="white"/>
                  </a:solidFill>
                  <a:latin typeface="Calibri" panose="020F0502020204030204"/>
                </a:rPr>
                <a:t>Economics</a:t>
              </a:r>
            </a:p>
          </p:txBody>
        </p:sp>
        <p:sp>
          <p:nvSpPr>
            <p:cNvPr id="79" name="Rectangle 9">
              <a:extLst>
                <a:ext uri="{FF2B5EF4-FFF2-40B4-BE49-F238E27FC236}">
                  <a16:creationId xmlns="" xmlns:a16="http://schemas.microsoft.com/office/drawing/2014/main" id="{D912444F-275A-44B6-8ED1-BEAADD8677C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6938902" y="5377572"/>
              <a:ext cx="4852620" cy="11695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73469" tIns="73469" rIns="73469" bIns="73469">
              <a:noAutofit/>
            </a:bodyPr>
            <a:lstStyle>
              <a:lvl1pPr defTabSz="895350">
                <a:buClr>
                  <a:schemeClr val="tx2"/>
                </a:buClr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193675" indent="-192088" defTabSz="895350">
                <a:buClr>
                  <a:schemeClr val="hlink"/>
                </a:buClr>
                <a:buFont typeface="Arial" charset="0"/>
                <a:buChar char="▪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457200" indent="-261938" defTabSz="895350">
                <a:buClr>
                  <a:schemeClr val="hlink"/>
                </a:buClr>
                <a:buFont typeface="Arial" charset="0"/>
                <a:buChar char="–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614363" indent="-155575" defTabSz="895350">
                <a:buClr>
                  <a:schemeClr val="hlink"/>
                </a:buClr>
                <a:buFont typeface="Arial" charset="0"/>
                <a:buChar char="▫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746125" indent="-130175" defTabSz="895350"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12033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16605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21177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25749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tabLst>
                  <a:tab pos="13462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44546A"/>
                </a:buClr>
                <a:defRPr/>
              </a:pPr>
              <a:r>
                <a:rPr lang="en-US" altLang="en-US" sz="1800" b="1" dirty="0">
                  <a:solidFill>
                    <a:srgbClr val="0070C0"/>
                  </a:solidFill>
                  <a:latin typeface="+mj-lt"/>
                </a:rPr>
                <a:t>Population</a:t>
              </a:r>
              <a:r>
                <a:rPr lang="en-US" altLang="en-US" sz="1800" b="1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: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 ~105 Mn (2017), second most populous country in Africa</a:t>
              </a:r>
            </a:p>
            <a:p>
              <a:pPr>
                <a:buClr>
                  <a:srgbClr val="44546A"/>
                </a:buClr>
                <a:defRPr/>
              </a:pPr>
              <a:r>
                <a:rPr lang="en-US" altLang="en-US" sz="1800" b="1" dirty="0">
                  <a:solidFill>
                    <a:srgbClr val="0070C0"/>
                  </a:solidFill>
                  <a:latin typeface="+mj-lt"/>
                </a:rPr>
                <a:t>Population growth (annual %)- 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2.5%</a:t>
              </a:r>
            </a:p>
            <a:p>
              <a:pPr>
                <a:buClr>
                  <a:srgbClr val="44546A"/>
                </a:buClr>
                <a:defRPr/>
              </a:pPr>
              <a:r>
                <a:rPr lang="en-US" altLang="en-US" sz="1800" b="1" dirty="0">
                  <a:solidFill>
                    <a:srgbClr val="0070C0"/>
                  </a:solidFill>
                  <a:latin typeface="+mj-lt"/>
                </a:rPr>
                <a:t>Life expectancy- </a:t>
              </a: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65 years</a:t>
              </a:r>
            </a:p>
            <a:p>
              <a:pPr>
                <a:buClr>
                  <a:srgbClr val="44546A"/>
                </a:buClr>
                <a:defRPr/>
              </a:pPr>
              <a:endParaRPr lang="en-US" alt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80" name="Rectangle 10">
              <a:extLst>
                <a:ext uri="{FF2B5EF4-FFF2-40B4-BE49-F238E27FC236}">
                  <a16:creationId xmlns="" xmlns:a16="http://schemas.microsoft.com/office/drawing/2014/main" id="{D40172C4-A258-4531-9249-B5CCCF963CC2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5256215" y="5483892"/>
              <a:ext cx="1556302" cy="1063196"/>
            </a:xfrm>
            <a:prstGeom prst="rect">
              <a:avLst/>
            </a:prstGeom>
            <a:solidFill>
              <a:srgbClr val="2B42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469" tIns="73469" rIns="73469" bIns="73469" anchor="ctr">
              <a:noAutofit/>
            </a:bodyPr>
            <a:lstStyle>
              <a:lvl1pPr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en-US" altLang="en-US" sz="1800" b="1" dirty="0">
                  <a:solidFill>
                    <a:prstClr val="white"/>
                  </a:solidFill>
                  <a:latin typeface="Calibri" panose="020F0502020204030204"/>
                </a:rPr>
                <a:t>Demographics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F679E787-BAE1-47B2-8284-B190FD056C44}"/>
                </a:ext>
              </a:extLst>
            </p:cNvPr>
            <p:cNvCxnSpPr>
              <a:cxnSpLocks/>
            </p:cNvCxnSpPr>
            <p:nvPr/>
          </p:nvCxnSpPr>
          <p:spPr>
            <a:xfrm>
              <a:off x="5256215" y="5427559"/>
              <a:ext cx="6533300" cy="0"/>
            </a:xfrm>
            <a:prstGeom prst="line">
              <a:avLst/>
            </a:prstGeom>
            <a:noFill/>
            <a:ln w="19050" cap="flat" cmpd="sng" algn="ctr">
              <a:solidFill>
                <a:srgbClr val="808080"/>
              </a:solidFill>
              <a:prstDash val="sysDot"/>
            </a:ln>
            <a:effectLst/>
          </p:spPr>
        </p:cxnSp>
        <p:sp>
          <p:nvSpPr>
            <p:cNvPr id="89" name="Rectangle 10">
              <a:extLst>
                <a:ext uri="{FF2B5EF4-FFF2-40B4-BE49-F238E27FC236}">
                  <a16:creationId xmlns="" xmlns:a16="http://schemas.microsoft.com/office/drawing/2014/main" id="{26722DA2-AB75-47F7-9FF0-C81456A89960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0" y="5209580"/>
              <a:ext cx="1488533" cy="840342"/>
            </a:xfrm>
            <a:prstGeom prst="rect">
              <a:avLst/>
            </a:prstGeom>
            <a:solidFill>
              <a:srgbClr val="2B42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469" tIns="73469" rIns="73469" bIns="73469" anchor="ctr">
              <a:noAutofit/>
            </a:bodyPr>
            <a:lstStyle>
              <a:lvl1pPr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en-US" altLang="en-US" sz="1800" b="1" dirty="0">
                  <a:solidFill>
                    <a:prstClr val="white"/>
                  </a:solidFill>
                  <a:latin typeface="Calibri" panose="020F0502020204030204"/>
                </a:rPr>
                <a:t>Location </a:t>
              </a:r>
            </a:p>
          </p:txBody>
        </p:sp>
        <p:sp>
          <p:nvSpPr>
            <p:cNvPr id="90" name="Rectangle 5">
              <a:extLst>
                <a:ext uri="{FF2B5EF4-FFF2-40B4-BE49-F238E27FC236}">
                  <a16:creationId xmlns="" xmlns:a16="http://schemas.microsoft.com/office/drawing/2014/main" id="{5401A23B-14A0-4113-833A-658F1852E1BF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1642765" y="6168490"/>
              <a:ext cx="3487065" cy="3254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73469" tIns="73469" rIns="73469" bIns="73469" anchor="ctr"/>
            <a:lstStyle>
              <a:lvl1pPr defTabSz="895350">
                <a:buClr>
                  <a:schemeClr val="tx2"/>
                </a:buCl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193675" indent="-192088" defTabSz="895350">
                <a:buClr>
                  <a:schemeClr val="hlink"/>
                </a:buClr>
                <a:buFont typeface="Arial" charset="0"/>
                <a:buChar char="▪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457200" indent="-261938" defTabSz="895350">
                <a:buClr>
                  <a:schemeClr val="hlink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614363" indent="-155575" defTabSz="895350">
                <a:buClr>
                  <a:schemeClr val="hlink"/>
                </a:buClr>
                <a:buFont typeface="Arial" charset="0"/>
                <a:buChar char="▫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746125" indent="-130175" defTabSz="895350">
                <a:buClr>
                  <a:schemeClr val="hlink"/>
                </a:buClr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12033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16605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21177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2574925" indent="-130175" defTabSz="89535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hlink"/>
                </a:buClr>
                <a:buFont typeface="Arial" charset="0"/>
                <a:buChar char="-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buClr>
                  <a:srgbClr val="44546A"/>
                </a:buClr>
                <a:defRPr/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/>
                  <a:cs typeface="Arial" charset="0"/>
                </a:rPr>
                <a:t>1.1 million square kilometers</a:t>
              </a:r>
            </a:p>
          </p:txBody>
        </p:sp>
        <p:sp>
          <p:nvSpPr>
            <p:cNvPr id="91" name="Rectangle 6">
              <a:extLst>
                <a:ext uri="{FF2B5EF4-FFF2-40B4-BE49-F238E27FC236}">
                  <a16:creationId xmlns="" xmlns:a16="http://schemas.microsoft.com/office/drawing/2014/main" id="{59DCD0D3-4C63-4060-8482-D48C535726F3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0" y="6168383"/>
              <a:ext cx="1488533" cy="325545"/>
            </a:xfrm>
            <a:prstGeom prst="rect">
              <a:avLst/>
            </a:prstGeom>
            <a:solidFill>
              <a:srgbClr val="2B426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469" tIns="73469" rIns="73469" bIns="73469" anchor="ctr">
              <a:noAutofit/>
            </a:bodyPr>
            <a:lstStyle>
              <a:lvl1pPr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95350"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44546A"/>
                </a:buClr>
              </a:pPr>
              <a:r>
                <a:rPr lang="en-US" altLang="en-US" sz="1800" b="1" dirty="0">
                  <a:solidFill>
                    <a:prstClr val="white"/>
                  </a:solidFill>
                  <a:latin typeface="Calibri" panose="020F0502020204030204"/>
                </a:rPr>
                <a:t>Area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760FCD21-A09D-47E5-B438-0C8840AE0C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" y="5161346"/>
              <a:ext cx="4908565" cy="0"/>
            </a:xfrm>
            <a:prstGeom prst="line">
              <a:avLst/>
            </a:prstGeom>
            <a:noFill/>
            <a:ln w="19050" cap="flat" cmpd="sng" algn="ctr">
              <a:solidFill>
                <a:srgbClr val="808080"/>
              </a:solidFill>
              <a:prstDash val="sysDot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46F5C1EF-575D-4E82-A798-9BC7100D716B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" y="6096472"/>
              <a:ext cx="4908565" cy="0"/>
            </a:xfrm>
            <a:prstGeom prst="line">
              <a:avLst/>
            </a:prstGeom>
            <a:noFill/>
            <a:ln w="19050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sp>
        <p:nvSpPr>
          <p:cNvPr id="101" name="Rectangle 14">
            <a:extLst>
              <a:ext uri="{FF2B5EF4-FFF2-40B4-BE49-F238E27FC236}">
                <a16:creationId xmlns="" xmlns:a16="http://schemas.microsoft.com/office/drawing/2014/main" id="{4EBBA7C0-13AA-4ADA-AB98-AF43CF9D0E3B}"/>
              </a:ext>
            </a:extLst>
          </p:cNvPr>
          <p:cNvSpPr txBox="1"/>
          <p:nvPr/>
        </p:nvSpPr>
        <p:spPr>
          <a:xfrm>
            <a:off x="8155576" y="3532628"/>
            <a:ext cx="3183666" cy="56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lvl="0" indent="-342900" defTabSz="895350" eaLnBrk="0" hangingPunct="0">
              <a:buClr>
                <a:schemeClr val="tx2"/>
              </a:buClr>
              <a:defRPr sz="1600">
                <a:latin typeface="+mn-lt"/>
                <a:cs typeface="+mn-cs"/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marL="0" lvl="1" eaLnBrk="1" fontAlgn="base" hangingPunct="1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Prime Minister: Dr Abiy Ahmed</a:t>
            </a:r>
          </a:p>
          <a:p>
            <a:pPr marL="0" lvl="1" eaLnBrk="1" fontAlgn="base" hangingPunct="1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Head of Government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0FF20613-A4DD-4157-9CE8-751745D9E13D}"/>
              </a:ext>
            </a:extLst>
          </p:cNvPr>
          <p:cNvCxnSpPr>
            <a:cxnSpLocks/>
          </p:cNvCxnSpPr>
          <p:nvPr/>
        </p:nvCxnSpPr>
        <p:spPr>
          <a:xfrm>
            <a:off x="6953617" y="3236356"/>
            <a:ext cx="4782376" cy="0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5DC128E-F277-4F22-96B9-7AD8D9DA52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3617" y="2238536"/>
            <a:ext cx="1001342" cy="951869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 w="19050">
            <a:noFill/>
          </a:ln>
          <a:effectLst/>
        </p:spPr>
      </p:pic>
      <p:sp>
        <p:nvSpPr>
          <p:cNvPr id="36" name="Rectangle 10">
            <a:extLst>
              <a:ext uri="{FF2B5EF4-FFF2-40B4-BE49-F238E27FC236}">
                <a16:creationId xmlns="" xmlns:a16="http://schemas.microsoft.com/office/drawing/2014/main" id="{0C12DDF7-4CA2-4F36-A546-1B9598708430}"/>
              </a:ext>
            </a:extLst>
          </p:cNvPr>
          <p:cNvSpPr txBox="1"/>
          <p:nvPr/>
        </p:nvSpPr>
        <p:spPr>
          <a:xfrm>
            <a:off x="8096059" y="2495004"/>
            <a:ext cx="3521759" cy="56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lvl="0" indent="-342900" defTabSz="895350" eaLnBrk="0" hangingPunct="0">
              <a:buClr>
                <a:schemeClr val="tx2"/>
              </a:buClr>
              <a:defRPr sz="1600">
                <a:latin typeface="+mn-lt"/>
                <a:cs typeface="+mn-cs"/>
              </a:defRPr>
            </a:lvl1pPr>
            <a:lvl2pPr marL="193675" lvl="1" indent="-192088" defTabSz="895350" eaLnBrk="0" hangingPunct="0">
              <a:buClr>
                <a:schemeClr val="tx2"/>
              </a:buClr>
              <a:buSzPct val="125000"/>
              <a:buFont typeface="Arial" pitchFamily="34" charset="0"/>
              <a:buChar char="▪"/>
              <a:defRPr sz="1600">
                <a:latin typeface="+mn-lt"/>
              </a:defRPr>
            </a:lvl2pPr>
            <a:lvl3pPr marL="457200" lvl="2" indent="-261938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–"/>
              <a:defRPr sz="1600">
                <a:latin typeface="+mn-lt"/>
              </a:defRPr>
            </a:lvl3pPr>
            <a:lvl4pPr marL="614363" lvl="3" indent="-155575" defTabSz="895350" eaLnBrk="0" hangingPunct="0">
              <a:buClr>
                <a:schemeClr val="tx2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46125" lvl="4" indent="-130175" defTabSz="895350" eaLnBrk="0" hangingPunct="0"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00">
                <a:latin typeface="+mn-lt"/>
              </a:defRPr>
            </a:lvl9pPr>
          </a:lstStyle>
          <a:p>
            <a:pPr marL="0" lvl="1" eaLnBrk="1" fontAlgn="base" hangingPunct="1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President: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Sehale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-Work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Zewde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</a:p>
          <a:p>
            <a:pPr marL="0" lvl="1" eaLnBrk="1" fontAlgn="base" hangingPunct="1">
              <a:spcBef>
                <a:spcPts val="120"/>
              </a:spcBef>
              <a:spcAft>
                <a:spcPct val="0"/>
              </a:spcAft>
              <a:buClr>
                <a:srgbClr val="44546A"/>
              </a:buClr>
              <a:tabLst>
                <a:tab pos="1346200" algn="l"/>
              </a:tabLs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Head of State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AEE71CE-5164-47FB-80ED-348585CB6B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2758" y="1442846"/>
            <a:ext cx="3691813" cy="26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7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="" xmlns:a16="http://schemas.microsoft.com/office/drawing/2014/main" id="{F5BC91B6-DD35-481E-83E7-5E6FB25C37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0" y="1440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6" name="think-cell Slide" r:id="rId4" imgW="378" imgH="377" progId="TCLayout.ActiveDocument.1">
                  <p:embed/>
                </p:oleObj>
              </mc:Choice>
              <mc:Fallback>
                <p:oleObj name="think-cell Slide" r:id="rId4" imgW="378" imgH="37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="" xmlns:a16="http://schemas.microsoft.com/office/drawing/2014/main" id="{F5BC91B6-DD35-481E-83E7-5E6FB25C3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" y="1440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="" xmlns:a16="http://schemas.microsoft.com/office/drawing/2014/main" id="{1C903D80-0251-4506-957E-166F088AB7A9}"/>
              </a:ext>
            </a:extLst>
          </p:cNvPr>
          <p:cNvSpPr txBox="1">
            <a:spLocks/>
          </p:cNvSpPr>
          <p:nvPr/>
        </p:nvSpPr>
        <p:spPr bwMode="auto">
          <a:xfrm>
            <a:off x="98130" y="3784311"/>
            <a:ext cx="3607701" cy="24690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4625" indent="-17462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5125" indent="-1905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9118" marR="0" lvl="0" indent="-259118" algn="l" defTabSz="829165" rtl="0" eaLnBrk="1" fontAlgn="auto" latinLnBrk="0" hangingPunct="1">
              <a:lnSpc>
                <a:spcPct val="15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Income Tax exemptions </a:t>
            </a:r>
          </a:p>
          <a:p>
            <a:pPr marL="259118" marR="0" lvl="0" indent="-259118" algn="l" defTabSz="829165" rtl="0" eaLnBrk="1" fontAlgn="auto" latinLnBrk="0" hangingPunct="1">
              <a:lnSpc>
                <a:spcPct val="15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Custom tax exemptions</a:t>
            </a:r>
          </a:p>
          <a:p>
            <a:pPr marL="259118" marR="0" lvl="0" indent="-259118" algn="l" defTabSz="829165" rtl="0" eaLnBrk="1" fontAlgn="auto" latinLnBrk="0" hangingPunct="1">
              <a:lnSpc>
                <a:spcPct val="15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Loss carry forward </a:t>
            </a:r>
          </a:p>
          <a:p>
            <a:pPr marL="259118" marR="0" lvl="0" indent="-259118" algn="l" defTabSz="829165" rtl="0" eaLnBrk="1" fontAlgn="auto" latinLnBrk="0" hangingPunct="1">
              <a:lnSpc>
                <a:spcPct val="15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Full export duty exemption</a:t>
            </a:r>
            <a:endParaRPr kumimoji="0" lang="en-US" altLang="en-US" sz="181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CFF35317-B324-4597-86D0-93C9FDD0D06B}"/>
              </a:ext>
            </a:extLst>
          </p:cNvPr>
          <p:cNvSpPr txBox="1">
            <a:spLocks/>
          </p:cNvSpPr>
          <p:nvPr/>
        </p:nvSpPr>
        <p:spPr bwMode="auto">
          <a:xfrm>
            <a:off x="4258051" y="3784311"/>
            <a:ext cx="3607701" cy="24690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4625" indent="-17462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5125" indent="-1905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Guarantee against expropriation </a:t>
            </a:r>
          </a:p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Guarantee for repatriation of funds</a:t>
            </a:r>
            <a:endParaRPr kumimoji="0" lang="en-US" sz="181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Customs facilitation through bonded export factory and similar other schemes  </a:t>
            </a:r>
          </a:p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Relaxed Industrial park land regime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="" xmlns:a16="http://schemas.microsoft.com/office/drawing/2014/main" id="{725E8D40-E548-4918-B2E1-F714483A0ABE}"/>
              </a:ext>
            </a:extLst>
          </p:cNvPr>
          <p:cNvSpPr txBox="1">
            <a:spLocks/>
          </p:cNvSpPr>
          <p:nvPr/>
        </p:nvSpPr>
        <p:spPr bwMode="auto">
          <a:xfrm>
            <a:off x="8264082" y="3789638"/>
            <a:ext cx="3607701" cy="24634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74625" indent="-17462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5125" indent="-1905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One-Stop Shop Service</a:t>
            </a:r>
          </a:p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Expedited procedure for securing visa, work permit and certificate of residency</a:t>
            </a:r>
          </a:p>
          <a:p>
            <a:pPr marL="259118" marR="0" lvl="0" indent="-259118" algn="l" defTabSz="829165" rtl="0" eaLnBrk="1" fontAlgn="auto" latinLnBrk="0" hangingPunct="1">
              <a:lnSpc>
                <a:spcPct val="100000"/>
              </a:lnSpc>
              <a:spcBef>
                <a:spcPts val="181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Facilitation of market linkages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8FD05B4-06CF-40D3-A719-3F38FD7EEA5A}"/>
              </a:ext>
            </a:extLst>
          </p:cNvPr>
          <p:cNvSpPr>
            <a:spLocks/>
          </p:cNvSpPr>
          <p:nvPr/>
        </p:nvSpPr>
        <p:spPr>
          <a:xfrm>
            <a:off x="4238458" y="1444414"/>
            <a:ext cx="3607701" cy="483520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/>
          <a:p>
            <a:pPr algn="ctr" defTabSz="895353">
              <a:buClr>
                <a:srgbClr val="44546A"/>
              </a:buClr>
            </a:pPr>
            <a:r>
              <a:rPr lang="en-GB" sz="1814" b="1" dirty="0">
                <a:solidFill>
                  <a:prstClr val="white"/>
                </a:solidFill>
                <a:latin typeface="Calibri"/>
              </a:rPr>
              <a:t>NON-FISCAL</a:t>
            </a:r>
            <a:endParaRPr lang="en-US" sz="1814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465" name="Picture 9" descr="Related image">
            <a:extLst>
              <a:ext uri="{FF2B5EF4-FFF2-40B4-BE49-F238E27FC236}">
                <a16:creationId xmlns="" xmlns:a16="http://schemas.microsoft.com/office/drawing/2014/main" id="{055B157E-006C-430B-9259-A24D20C6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76" y="1927934"/>
            <a:ext cx="3607701" cy="1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8BE052E-4551-419F-BC64-979E5DB51F4A}"/>
              </a:ext>
            </a:extLst>
          </p:cNvPr>
          <p:cNvSpPr>
            <a:spLocks/>
          </p:cNvSpPr>
          <p:nvPr/>
        </p:nvSpPr>
        <p:spPr>
          <a:xfrm>
            <a:off x="95812" y="1444414"/>
            <a:ext cx="3607701" cy="483520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/>
          <a:p>
            <a:pPr algn="ctr" defTabSz="895353">
              <a:buClr>
                <a:srgbClr val="44546A"/>
              </a:buClr>
            </a:pPr>
            <a:r>
              <a:rPr lang="en-GB" sz="1814" b="1" dirty="0">
                <a:solidFill>
                  <a:prstClr val="white"/>
                </a:solidFill>
                <a:latin typeface="Calibri"/>
              </a:rPr>
              <a:t>FISCAL</a:t>
            </a:r>
            <a:endParaRPr lang="en-US" sz="1814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D644FA9-DA94-4AD0-9F19-735577588B77}"/>
              </a:ext>
            </a:extLst>
          </p:cNvPr>
          <p:cNvSpPr>
            <a:spLocks/>
          </p:cNvSpPr>
          <p:nvPr/>
        </p:nvSpPr>
        <p:spPr>
          <a:xfrm>
            <a:off x="8261764" y="1444414"/>
            <a:ext cx="3607701" cy="483520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/>
          <a:p>
            <a:pPr algn="ctr" defTabSz="895353">
              <a:buClr>
                <a:srgbClr val="44546A"/>
              </a:buClr>
            </a:pPr>
            <a:r>
              <a:rPr lang="en-GB" sz="1814" b="1" dirty="0">
                <a:solidFill>
                  <a:prstClr val="white"/>
                </a:solidFill>
                <a:latin typeface="Calibri"/>
              </a:rPr>
              <a:t>OTHER</a:t>
            </a:r>
            <a:endParaRPr lang="en-US" sz="1814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467" name="Picture 11" descr="Image result for incentive">
            <a:extLst>
              <a:ext uri="{FF2B5EF4-FFF2-40B4-BE49-F238E27FC236}">
                <a16:creationId xmlns="" xmlns:a16="http://schemas.microsoft.com/office/drawing/2014/main" id="{23855E15-DA92-49ED-821D-D3ECDCAC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8" y="1927934"/>
            <a:ext cx="3605383" cy="1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 descr="Image result for incentive">
            <a:extLst>
              <a:ext uri="{FF2B5EF4-FFF2-40B4-BE49-F238E27FC236}">
                <a16:creationId xmlns="" xmlns:a16="http://schemas.microsoft.com/office/drawing/2014/main" id="{86AB7742-7E01-4A96-BC33-F85BC165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47" y="1927934"/>
            <a:ext cx="3605382" cy="1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55125834-DA87-434F-A7A0-FAC06BA2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265" y="-40645"/>
            <a:ext cx="3765455" cy="315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algn="just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51" b="1" dirty="0">
                <a:solidFill>
                  <a:prstClr val="white">
                    <a:lumMod val="50000"/>
                  </a:prstClr>
                </a:solidFill>
              </a:rPr>
              <a:t>Tailored and competitive incentives</a:t>
            </a:r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EB3B4F76-B724-4B3B-A31C-9EF3086A3E33}"/>
              </a:ext>
            </a:extLst>
          </p:cNvPr>
          <p:cNvSpPr txBox="1">
            <a:spLocks/>
          </p:cNvSpPr>
          <p:nvPr/>
        </p:nvSpPr>
        <p:spPr bwMode="auto">
          <a:xfrm>
            <a:off x="603726" y="1196"/>
            <a:ext cx="11596973" cy="692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>
            <a:lvl1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5207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defTabSz="5207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03645" lvl="0">
              <a:defRPr/>
            </a:pPr>
            <a:r>
              <a:rPr lang="en-US" altLang="en-US" sz="2539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Arial" charset="0"/>
                <a:cs typeface="Arial" charset="0"/>
              </a:rPr>
              <a:t>Tailored and competitive incentives are provided to foreign investors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BC2B429-22BB-40B4-9E7E-A4B8AE67D857}"/>
              </a:ext>
            </a:extLst>
          </p:cNvPr>
          <p:cNvSpPr>
            <a:spLocks/>
          </p:cNvSpPr>
          <p:nvPr/>
        </p:nvSpPr>
        <p:spPr>
          <a:xfrm>
            <a:off x="18347" y="14100"/>
            <a:ext cx="54251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5865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359" y="195395"/>
          <a:ext cx="1358" cy="1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359" y="195395"/>
                        <a:ext cx="1358" cy="1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454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839812-305C-4995-B82A-4786D36725BC}" type="slidenum">
              <a:rPr kumimoji="0" lang="en-US" altLang="en-US" sz="119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454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198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2209834" y="2204007"/>
            <a:ext cx="7772332" cy="1386607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7BA35D-C413-474A-96A9-1EB5D1959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69" y="3860872"/>
            <a:ext cx="6400665" cy="1652792"/>
          </a:xfrm>
        </p:spPr>
        <p:txBody>
          <a:bodyPr rtlCol="0">
            <a:normAutofit/>
          </a:bodyPr>
          <a:lstStyle/>
          <a:p>
            <a:pPr defTabSz="446089" eaLnBrk="1" fontAlgn="auto" hangingPunct="1">
              <a:spcAft>
                <a:spcPts val="0"/>
              </a:spcAft>
              <a:defRPr/>
            </a:pPr>
            <a:endParaRPr lang="en-US" sz="154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3F4075-71F9-41B4-8605-A41AEE05ECE4}"/>
              </a:ext>
            </a:extLst>
          </p:cNvPr>
          <p:cNvSpPr/>
          <p:nvPr/>
        </p:nvSpPr>
        <p:spPr>
          <a:xfrm>
            <a:off x="0" y="-66617"/>
            <a:ext cx="12192000" cy="6787861"/>
          </a:xfrm>
          <a:prstGeom prst="rect">
            <a:avLst/>
          </a:prstGeom>
          <a:solidFill>
            <a:srgbClr val="2B42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216" tIns="44609" rIns="89216" bIns="44609" anchor="ctr"/>
          <a:lstStyle/>
          <a:p>
            <a:pPr marL="0" marR="0" lvl="0" indent="0" algn="ctr" defTabSz="4460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871" name="Picture 13" descr="EIC Brand Manual-2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488" y="1628758"/>
            <a:ext cx="6299893" cy="360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1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815E41F-6C99-4035-8526-581D8C30A78F}"/>
              </a:ext>
            </a:extLst>
          </p:cNvPr>
          <p:cNvSpPr/>
          <p:nvPr/>
        </p:nvSpPr>
        <p:spPr>
          <a:xfrm>
            <a:off x="358207" y="1432587"/>
            <a:ext cx="11102688" cy="50104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68" name="Rectangle 1"/>
          <p:cNvSpPr>
            <a:spLocks noChangeArrowheads="1"/>
          </p:cNvSpPr>
          <p:nvPr/>
        </p:nvSpPr>
        <p:spPr bwMode="auto">
          <a:xfrm>
            <a:off x="114301" y="314949"/>
            <a:ext cx="11675214" cy="871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Ethiopia’s economy has registered double digit economic growth successively for over a decade and half asserting itself as one of the world’s fastest growing economy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DA8F46C7-DA4A-4931-BD58-B7E3FB035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530302"/>
              </p:ext>
            </p:extLst>
          </p:nvPr>
        </p:nvGraphicFramePr>
        <p:xfrm>
          <a:off x="662044" y="1445202"/>
          <a:ext cx="10589699" cy="503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477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7" descr="Target">
            <a:extLst>
              <a:ext uri="{FF2B5EF4-FFF2-40B4-BE49-F238E27FC236}">
                <a16:creationId xmlns="" xmlns:a16="http://schemas.microsoft.com/office/drawing/2014/main" id="{577E2373-91DD-4EF7-B53C-A397D77A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gray">
          <a:xfrm>
            <a:off x="465220" y="2135086"/>
            <a:ext cx="2631077" cy="4009039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CB1CD1D-B241-4062-8AAF-84F5D88D2720}"/>
              </a:ext>
            </a:extLst>
          </p:cNvPr>
          <p:cNvSpPr/>
          <p:nvPr/>
        </p:nvSpPr>
        <p:spPr>
          <a:xfrm>
            <a:off x="513347" y="1447552"/>
            <a:ext cx="11240503" cy="654857"/>
          </a:xfrm>
          <a:prstGeom prst="rect">
            <a:avLst/>
          </a:prstGeom>
          <a:solidFill>
            <a:srgbClr val="1F4E7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3945" tIns="63945" rIns="63945" bIns="63945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829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76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Total FDI inflow &amp; share of manufacturing FDI 2006/07 - 2016/17 (in USD million) </a:t>
            </a:r>
          </a:p>
        </p:txBody>
      </p:sp>
      <p:sp>
        <p:nvSpPr>
          <p:cNvPr id="78851" name="TextBox 8"/>
          <p:cNvSpPr txBox="1">
            <a:spLocks noChangeArrowheads="1"/>
          </p:cNvSpPr>
          <p:nvPr/>
        </p:nvSpPr>
        <p:spPr bwMode="auto">
          <a:xfrm>
            <a:off x="239" y="6449169"/>
            <a:ext cx="10018112" cy="2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52" b="0" i="0" u="none" strike="noStrike" kern="1200" cap="none" spc="0" normalizeH="0" baseline="0" noProof="0" dirty="0">
                <a:ln>
                  <a:noFill/>
                </a:ln>
                <a:solidFill>
                  <a:srgbClr val="2B426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Ethiopian Investment Commission: National Bank of Ethiopia, USAID - </a:t>
            </a:r>
            <a:r>
              <a:rPr kumimoji="0" lang="en-US" sz="952" b="0" i="0" u="none" strike="noStrike" kern="1200" cap="none" spc="0" normalizeH="0" baseline="0" noProof="0" dirty="0">
                <a:ln>
                  <a:noFill/>
                </a:ln>
                <a:solidFill>
                  <a:srgbClr val="2B426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Ethiopia Performance Monitoring and Evaluation Service (EPMES) 2017</a:t>
            </a:r>
            <a:endParaRPr kumimoji="0" lang="en-US" altLang="en-US" sz="952" b="0" i="0" u="none" strike="noStrike" kern="1200" cap="none" spc="0" normalizeH="0" baseline="0" noProof="0" dirty="0">
              <a:ln>
                <a:noFill/>
              </a:ln>
              <a:solidFill>
                <a:srgbClr val="2B426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3668" name="Rectangle 1"/>
          <p:cNvSpPr>
            <a:spLocks noChangeArrowheads="1"/>
          </p:cNvSpPr>
          <p:nvPr/>
        </p:nvSpPr>
        <p:spPr bwMode="auto">
          <a:xfrm>
            <a:off x="171451" y="271368"/>
            <a:ext cx="11582400" cy="958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Four folds increase in FDI flow has been registered over the last 5 years (from a little over 1 billion USD to more than 4.2 billion USD)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179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034F2234-0197-4B53-99D7-AC54AF875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455506"/>
              </p:ext>
            </p:extLst>
          </p:nvPr>
        </p:nvGraphicFramePr>
        <p:xfrm>
          <a:off x="1933636" y="2506248"/>
          <a:ext cx="9647972" cy="363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0305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8854">
            <a:extLst>
              <a:ext uri="{FF2B5EF4-FFF2-40B4-BE49-F238E27FC236}">
                <a16:creationId xmlns="" xmlns:a16="http://schemas.microsoft.com/office/drawing/2014/main" id="{575CA50E-EE67-498D-BB21-A6754F96B9F6}"/>
              </a:ext>
            </a:extLst>
          </p:cNvPr>
          <p:cNvSpPr/>
          <p:nvPr/>
        </p:nvSpPr>
        <p:spPr>
          <a:xfrm>
            <a:off x="285755" y="1301585"/>
            <a:ext cx="11582400" cy="5356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68" name="Rectangle 1"/>
          <p:cNvSpPr>
            <a:spLocks noChangeArrowheads="1"/>
          </p:cNvSpPr>
          <p:nvPr/>
        </p:nvSpPr>
        <p:spPr bwMode="auto">
          <a:xfrm>
            <a:off x="271467" y="271368"/>
            <a:ext cx="11582400" cy="958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As one of the largest recipient of FDI in Africa, Ethiopia has attracted several global brands highlighting competitive investment opportunities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569642" y="5976499"/>
            <a:ext cx="2844656" cy="364206"/>
          </a:xfrm>
        </p:spPr>
        <p:txBody>
          <a:bodyPr/>
          <a:lstStyle/>
          <a:p>
            <a:pPr marL="0" marR="0" lvl="0" indent="0" algn="r" defTabSz="470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42081-7631-FE48-9A12-84BADAABF248}" type="slidenum">
              <a:rPr kumimoji="0" lang="en-US" altLang="en-US" sz="1179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707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179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8854" name="Group 78853">
            <a:extLst>
              <a:ext uri="{FF2B5EF4-FFF2-40B4-BE49-F238E27FC236}">
                <a16:creationId xmlns="" xmlns:a16="http://schemas.microsoft.com/office/drawing/2014/main" id="{B641261F-3DB0-4D8D-9A6A-661FDAAF5812}"/>
              </a:ext>
            </a:extLst>
          </p:cNvPr>
          <p:cNvGrpSpPr/>
          <p:nvPr/>
        </p:nvGrpSpPr>
        <p:grpSpPr>
          <a:xfrm>
            <a:off x="895404" y="1587826"/>
            <a:ext cx="10754498" cy="4586818"/>
            <a:chOff x="795388" y="1587826"/>
            <a:chExt cx="10754498" cy="4586818"/>
          </a:xfrm>
        </p:grpSpPr>
        <p:pic>
          <p:nvPicPr>
            <p:cNvPr id="34" name="Picture 14">
              <a:extLst>
                <a:ext uri="{FF2B5EF4-FFF2-40B4-BE49-F238E27FC236}">
                  <a16:creationId xmlns="" xmlns:a16="http://schemas.microsoft.com/office/drawing/2014/main" id="{8C7B8025-788F-47A1-B820-FA3AFCCD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532" y="2854736"/>
              <a:ext cx="1494327" cy="87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853" name="Group 78852">
              <a:extLst>
                <a:ext uri="{FF2B5EF4-FFF2-40B4-BE49-F238E27FC236}">
                  <a16:creationId xmlns="" xmlns:a16="http://schemas.microsoft.com/office/drawing/2014/main" id="{6E33034D-DE0B-429D-9C00-486A366D7D6B}"/>
                </a:ext>
              </a:extLst>
            </p:cNvPr>
            <p:cNvGrpSpPr/>
            <p:nvPr/>
          </p:nvGrpSpPr>
          <p:grpSpPr>
            <a:xfrm>
              <a:off x="795388" y="1587826"/>
              <a:ext cx="10754498" cy="4586818"/>
              <a:chOff x="128130" y="1295205"/>
              <a:chExt cx="11829948" cy="5045500"/>
            </a:xfrm>
          </p:grpSpPr>
          <p:pic>
            <p:nvPicPr>
              <p:cNvPr id="25" name="Picture 17">
                <a:extLst>
                  <a:ext uri="{FF2B5EF4-FFF2-40B4-BE49-F238E27FC236}">
                    <a16:creationId xmlns="" xmlns:a16="http://schemas.microsoft.com/office/drawing/2014/main" id="{8E505354-CB01-41CD-BEF4-C5CC02518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830" b="11826"/>
              <a:stretch>
                <a:fillRect/>
              </a:stretch>
            </p:blipFill>
            <p:spPr bwMode="auto">
              <a:xfrm>
                <a:off x="2070730" y="1295205"/>
                <a:ext cx="1997001" cy="1118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8852" name="Group 78851">
                <a:extLst>
                  <a:ext uri="{FF2B5EF4-FFF2-40B4-BE49-F238E27FC236}">
                    <a16:creationId xmlns="" xmlns:a16="http://schemas.microsoft.com/office/drawing/2014/main" id="{033DE164-D2C1-46AF-9E07-309EE8F1AA3A}"/>
                  </a:ext>
                </a:extLst>
              </p:cNvPr>
              <p:cNvGrpSpPr/>
              <p:nvPr/>
            </p:nvGrpSpPr>
            <p:grpSpPr>
              <a:xfrm>
                <a:off x="128130" y="1295205"/>
                <a:ext cx="11829948" cy="5045500"/>
                <a:chOff x="128130" y="1295205"/>
                <a:chExt cx="11829948" cy="5045500"/>
              </a:xfrm>
            </p:grpSpPr>
            <p:pic>
              <p:nvPicPr>
                <p:cNvPr id="27" name="Picture 18">
                  <a:extLst>
                    <a:ext uri="{FF2B5EF4-FFF2-40B4-BE49-F238E27FC236}">
                      <a16:creationId xmlns="" xmlns:a16="http://schemas.microsoft.com/office/drawing/2014/main" id="{FD5254BD-DB2F-49C8-9C06-EB8D27A0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13107" y="1295205"/>
                  <a:ext cx="1336425" cy="700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5">
                  <a:extLst>
                    <a:ext uri="{FF2B5EF4-FFF2-40B4-BE49-F238E27FC236}">
                      <a16:creationId xmlns="" xmlns:a16="http://schemas.microsoft.com/office/drawing/2014/main" id="{085EDFA8-6F1A-481A-84C1-963BB86F1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44458" y="3863736"/>
                  <a:ext cx="1514449" cy="792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778" name="Picture 2" descr="Image result for Unilever logo">
                  <a:extLst>
                    <a:ext uri="{FF2B5EF4-FFF2-40B4-BE49-F238E27FC236}">
                      <a16:creationId xmlns="" xmlns:a16="http://schemas.microsoft.com/office/drawing/2014/main" id="{219EA7DF-4613-4A0C-BF53-B20CD3CA60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74421" y="4698955"/>
                  <a:ext cx="1483657" cy="1641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2">
                  <a:extLst>
                    <a:ext uri="{FF2B5EF4-FFF2-40B4-BE49-F238E27FC236}">
                      <a16:creationId xmlns="" xmlns:a16="http://schemas.microsoft.com/office/drawing/2014/main" id="{7E4AD8C2-0D3C-46E7-BCF6-F8B53B41E3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3353" y="2526583"/>
                  <a:ext cx="1586179" cy="935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8850" name="Group 78849">
                  <a:extLst>
                    <a:ext uri="{FF2B5EF4-FFF2-40B4-BE49-F238E27FC236}">
                      <a16:creationId xmlns="" xmlns:a16="http://schemas.microsoft.com/office/drawing/2014/main" id="{28D975A4-7D7B-4B09-AE70-A10D72188776}"/>
                    </a:ext>
                  </a:extLst>
                </p:cNvPr>
                <p:cNvGrpSpPr/>
                <p:nvPr/>
              </p:nvGrpSpPr>
              <p:grpSpPr>
                <a:xfrm>
                  <a:off x="128130" y="1295205"/>
                  <a:ext cx="10035223" cy="4999902"/>
                  <a:chOff x="128130" y="1295205"/>
                  <a:chExt cx="10035223" cy="4999902"/>
                </a:xfrm>
              </p:grpSpPr>
              <p:pic>
                <p:nvPicPr>
                  <p:cNvPr id="14" name="Picture 3">
                    <a:extLst>
                      <a:ext uri="{FF2B5EF4-FFF2-40B4-BE49-F238E27FC236}">
                        <a16:creationId xmlns="" xmlns:a16="http://schemas.microsoft.com/office/drawing/2014/main" id="{6D725254-B4CB-470D-A2A3-A64DD8F55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30111" y="3812333"/>
                    <a:ext cx="1125450" cy="815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Picture 10">
                    <a:extLst>
                      <a:ext uri="{FF2B5EF4-FFF2-40B4-BE49-F238E27FC236}">
                        <a16:creationId xmlns="" xmlns:a16="http://schemas.microsoft.com/office/drawing/2014/main" id="{7387A91E-834B-4E98-AC45-47261F9E4C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93285" y="2547706"/>
                    <a:ext cx="1470068" cy="935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2">
                    <a:extLst>
                      <a:ext uri="{FF2B5EF4-FFF2-40B4-BE49-F238E27FC236}">
                        <a16:creationId xmlns="" xmlns:a16="http://schemas.microsoft.com/office/drawing/2014/main" id="{16CEE339-2191-4044-9C47-1B3E9E927F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63045" y="1295205"/>
                    <a:ext cx="1535284" cy="9008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6">
                    <a:extLst>
                      <a:ext uri="{FF2B5EF4-FFF2-40B4-BE49-F238E27FC236}">
                        <a16:creationId xmlns="" xmlns:a16="http://schemas.microsoft.com/office/drawing/2014/main" id="{1D51F4CB-6AF8-49BA-84FB-76401A9F2F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23028" y="5151772"/>
                    <a:ext cx="1379541" cy="10587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8849" name="Group 78848">
                    <a:extLst>
                      <a:ext uri="{FF2B5EF4-FFF2-40B4-BE49-F238E27FC236}">
                        <a16:creationId xmlns="" xmlns:a16="http://schemas.microsoft.com/office/drawing/2014/main" id="{CFC135CE-7AC7-4423-99AC-AB0A4B0FC6EB}"/>
                      </a:ext>
                    </a:extLst>
                  </p:cNvPr>
                  <p:cNvGrpSpPr/>
                  <p:nvPr/>
                </p:nvGrpSpPr>
                <p:grpSpPr>
                  <a:xfrm>
                    <a:off x="128130" y="1295205"/>
                    <a:ext cx="8447630" cy="4999902"/>
                    <a:chOff x="128130" y="1295205"/>
                    <a:chExt cx="8447630" cy="4999902"/>
                  </a:xfrm>
                </p:grpSpPr>
                <p:pic>
                  <p:nvPicPr>
                    <p:cNvPr id="15" name="Picture 4">
                      <a:extLst>
                        <a:ext uri="{FF2B5EF4-FFF2-40B4-BE49-F238E27FC236}">
                          <a16:creationId xmlns="" xmlns:a16="http://schemas.microsoft.com/office/drawing/2014/main" id="{B80C521F-2C06-445D-8785-B861EEBF7E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555956" y="5139752"/>
                      <a:ext cx="1617075" cy="101240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" name="Picture 8">
                      <a:extLst>
                        <a:ext uri="{FF2B5EF4-FFF2-40B4-BE49-F238E27FC236}">
                          <a16:creationId xmlns="" xmlns:a16="http://schemas.microsoft.com/office/drawing/2014/main" id="{9B32531D-F57C-4274-BC33-EFE902B524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43932" y="1295205"/>
                      <a:ext cx="1559763" cy="8720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0" name="Picture 11">
                      <a:extLst>
                        <a:ext uri="{FF2B5EF4-FFF2-40B4-BE49-F238E27FC236}">
                          <a16:creationId xmlns="" xmlns:a16="http://schemas.microsoft.com/office/drawing/2014/main" id="{786A6684-33E0-49C4-A7EA-C6DC50B616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64937" y="2619632"/>
                      <a:ext cx="1810823" cy="10908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78848" name="Group 78847">
                      <a:extLst>
                        <a:ext uri="{FF2B5EF4-FFF2-40B4-BE49-F238E27FC236}">
                          <a16:creationId xmlns="" xmlns:a16="http://schemas.microsoft.com/office/drawing/2014/main" id="{5B2B9ACC-ECD6-4E51-8BAE-3163CB758D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8130" y="1295205"/>
                      <a:ext cx="6454649" cy="4999902"/>
                      <a:chOff x="128130" y="1295205"/>
                      <a:chExt cx="6454649" cy="4999902"/>
                    </a:xfrm>
                  </p:grpSpPr>
                  <p:pic>
                    <p:nvPicPr>
                      <p:cNvPr id="18" name="Picture 9">
                        <a:extLst>
                          <a:ext uri="{FF2B5EF4-FFF2-40B4-BE49-F238E27FC236}">
                            <a16:creationId xmlns="" xmlns:a16="http://schemas.microsoft.com/office/drawing/2014/main" id="{102D6EF2-EECC-4B04-A100-E61CBE9BE1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706" y="5440652"/>
                        <a:ext cx="1494327" cy="854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" name="Picture 5">
                        <a:extLst>
                          <a:ext uri="{FF2B5EF4-FFF2-40B4-BE49-F238E27FC236}">
                            <a16:creationId xmlns="" xmlns:a16="http://schemas.microsoft.com/office/drawing/2014/main" id="{3306B727-817B-4296-B009-8234A769D6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7"/>
                      <a:srcRect l="8072" t="23471" r="8167" b="18577"/>
                      <a:stretch/>
                    </p:blipFill>
                    <p:spPr>
                      <a:xfrm>
                        <a:off x="4381312" y="3970385"/>
                        <a:ext cx="2201467" cy="114324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780" name="Picture 4" descr="Image result for huawei logo">
                        <a:extLst>
                          <a:ext uri="{FF2B5EF4-FFF2-40B4-BE49-F238E27FC236}">
                            <a16:creationId xmlns="" xmlns:a16="http://schemas.microsoft.com/office/drawing/2014/main" id="{E1AEE013-9E57-4915-A4F3-7F0442734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928" y="1295205"/>
                        <a:ext cx="1333045" cy="1297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9" name="Picture 28">
                        <a:extLst>
                          <a:ext uri="{FF2B5EF4-FFF2-40B4-BE49-F238E27FC236}">
                            <a16:creationId xmlns="" xmlns:a16="http://schemas.microsoft.com/office/drawing/2014/main" id="{915F9050-8F4D-4880-8332-C9E3CED8FF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9"/>
                      <a:srcRect t="24687" b="27015"/>
                      <a:stretch/>
                    </p:blipFill>
                    <p:spPr>
                      <a:xfrm>
                        <a:off x="4357993" y="2765238"/>
                        <a:ext cx="2043113" cy="986773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="" xmlns:a16="http://schemas.microsoft.com/office/drawing/2014/main" id="{D87E8AEF-6F76-4B9D-8D3B-BF95566EE5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8130" y="1295205"/>
                        <a:ext cx="3880878" cy="4699286"/>
                        <a:chOff x="128130" y="1295205"/>
                        <a:chExt cx="3880878" cy="4699286"/>
                      </a:xfrm>
                    </p:grpSpPr>
                    <p:pic>
                      <p:nvPicPr>
                        <p:cNvPr id="5" name="Picture 4">
                          <a:extLst>
                            <a:ext uri="{FF2B5EF4-FFF2-40B4-BE49-F238E27FC236}">
                              <a16:creationId xmlns="" xmlns:a16="http://schemas.microsoft.com/office/drawing/2014/main" id="{6E8F94B5-C668-44AC-B2C1-C9F7132084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28130" y="2334775"/>
                          <a:ext cx="2143125" cy="214312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Picture 6">
                          <a:extLst>
                            <a:ext uri="{FF2B5EF4-FFF2-40B4-BE49-F238E27FC236}">
                              <a16:creationId xmlns="" xmlns:a16="http://schemas.microsoft.com/office/drawing/2014/main" id="{634AF8E3-80E5-4A4D-A339-DCD1116D0F3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89483" y="4794341"/>
                          <a:ext cx="3819525" cy="1200150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0" name="Group 29">
                          <a:extLst>
                            <a:ext uri="{FF2B5EF4-FFF2-40B4-BE49-F238E27FC236}">
                              <a16:creationId xmlns="" xmlns:a16="http://schemas.microsoft.com/office/drawing/2014/main" id="{E45713DE-BFCF-4B2B-8091-6200602E4D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9483" y="1295205"/>
                          <a:ext cx="1696915" cy="1668122"/>
                          <a:chOff x="189483" y="1295205"/>
                          <a:chExt cx="1696915" cy="1668122"/>
                        </a:xfrm>
                      </p:grpSpPr>
                      <p:pic>
                        <p:nvPicPr>
                          <p:cNvPr id="22" name="Picture 13">
                            <a:extLst>
                              <a:ext uri="{FF2B5EF4-FFF2-40B4-BE49-F238E27FC236}">
                                <a16:creationId xmlns="" xmlns:a16="http://schemas.microsoft.com/office/drawing/2014/main" id="{ACFF155A-AA1C-44AD-B0D2-E4AEDDE0860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9483" y="1295205"/>
                            <a:ext cx="1455700" cy="8387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36" name="Picture 5">
                            <a:extLst>
                              <a:ext uri="{FF2B5EF4-FFF2-40B4-BE49-F238E27FC236}">
                                <a16:creationId xmlns="" xmlns:a16="http://schemas.microsoft.com/office/drawing/2014/main" id="{8A52641E-E3E6-486F-8B2B-D0172EBEE68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9973" y="2167243"/>
                            <a:ext cx="1336425" cy="7960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pic>
                      <p:nvPicPr>
                        <p:cNvPr id="37" name="Picture 6">
                          <a:extLst>
                            <a:ext uri="{FF2B5EF4-FFF2-40B4-BE49-F238E27FC236}">
                              <a16:creationId xmlns="" xmlns:a16="http://schemas.microsoft.com/office/drawing/2014/main" id="{E8C5B552-2914-4E5E-9B00-B5A03D4740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2869" y="4017117"/>
                          <a:ext cx="1706354" cy="831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</p:grpSp>
              </p:grpSp>
            </p:grpSp>
          </p:grp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5AC4500-EBC7-491F-A3AB-BF7C682602A7}"/>
              </a:ext>
            </a:extLst>
          </p:cNvPr>
          <p:cNvSpPr txBox="1"/>
          <p:nvPr/>
        </p:nvSpPr>
        <p:spPr>
          <a:xfrm>
            <a:off x="572445" y="6171206"/>
            <a:ext cx="833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So what efforts is the country taking to sustain this momentum?</a:t>
            </a:r>
          </a:p>
        </p:txBody>
      </p:sp>
    </p:spTree>
    <p:extLst>
      <p:ext uri="{BB962C8B-B14F-4D97-AF65-F5344CB8AC3E}">
        <p14:creationId xmlns:p14="http://schemas.microsoft.com/office/powerpoint/2010/main" val="386001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46AF2A-9452-463B-A183-1CEE10312A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70" b="15265"/>
          <a:stretch/>
        </p:blipFill>
        <p:spPr>
          <a:xfrm>
            <a:off x="313860" y="1172276"/>
            <a:ext cx="11604244" cy="4575358"/>
          </a:xfrm>
          <a:prstGeom prst="roundRect">
            <a:avLst>
              <a:gd name="adj" fmla="val 29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=""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63C0BF2C-652C-4751-83D9-F46B0EBF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90" y="314949"/>
            <a:ext cx="11675214" cy="871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Ethiopia has undergone significant changes over the last year; opening up of the economy is currently underway</a:t>
            </a:r>
          </a:p>
        </p:txBody>
      </p:sp>
    </p:spTree>
    <p:extLst>
      <p:ext uri="{BB962C8B-B14F-4D97-AF65-F5344CB8AC3E}">
        <p14:creationId xmlns:p14="http://schemas.microsoft.com/office/powerpoint/2010/main" val="69662807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1">
            <a:extLst>
              <a:ext uri="{FF2B5EF4-FFF2-40B4-BE49-F238E27FC236}">
                <a16:creationId xmlns="" xmlns:a16="http://schemas.microsoft.com/office/drawing/2014/main" id="{10132C9F-3E7B-438C-BC71-C18DA7D065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>
            <a:off x="6166254" y="5052811"/>
            <a:ext cx="2189851" cy="555261"/>
          </a:xfrm>
          <a:custGeom>
            <a:avLst/>
            <a:gdLst>
              <a:gd name="connsiteX0" fmla="*/ 0 w 1076325"/>
              <a:gd name="connsiteY0" fmla="*/ 0 h 34925"/>
              <a:gd name="connsiteX1" fmla="*/ 1076325 w 1076325"/>
              <a:gd name="connsiteY1" fmla="*/ 0 h 34925"/>
              <a:gd name="connsiteX2" fmla="*/ 733425 w 1076325"/>
              <a:gd name="connsiteY2" fmla="*/ 34925 h 34925"/>
              <a:gd name="connsiteX3" fmla="*/ 349250 w 1076325"/>
              <a:gd name="connsiteY3" fmla="*/ 34925 h 34925"/>
              <a:gd name="connsiteX4" fmla="*/ 0 w 1076325"/>
              <a:gd name="connsiteY4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34925">
                <a:moveTo>
                  <a:pt x="0" y="0"/>
                </a:moveTo>
                <a:lnTo>
                  <a:pt x="1076325" y="0"/>
                </a:lnTo>
                <a:lnTo>
                  <a:pt x="733425" y="34925"/>
                </a:lnTo>
                <a:lnTo>
                  <a:pt x="349250" y="349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4000">
                <a:srgbClr val="808080"/>
              </a:gs>
              <a:gs pos="0">
                <a:srgbClr val="808080">
                  <a:lumMod val="40000"/>
                  <a:lumOff val="60000"/>
                </a:srgbClr>
              </a:gs>
              <a:gs pos="100000">
                <a:srgbClr val="808080">
                  <a:lumMod val="40000"/>
                  <a:lumOff val="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6C106A9-8368-4468-91BC-B169684EF8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15816" y="4154313"/>
            <a:ext cx="1965329" cy="1980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84" name="Freeform 11">
            <a:extLst>
              <a:ext uri="{FF2B5EF4-FFF2-40B4-BE49-F238E27FC236}">
                <a16:creationId xmlns="" xmlns:a16="http://schemas.microsoft.com/office/drawing/2014/main" id="{54EDA55B-CD00-43F1-B8FC-5267668125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231554" y="5052811"/>
            <a:ext cx="2189851" cy="555261"/>
          </a:xfrm>
          <a:custGeom>
            <a:avLst/>
            <a:gdLst>
              <a:gd name="connsiteX0" fmla="*/ 0 w 1076325"/>
              <a:gd name="connsiteY0" fmla="*/ 0 h 34925"/>
              <a:gd name="connsiteX1" fmla="*/ 1076325 w 1076325"/>
              <a:gd name="connsiteY1" fmla="*/ 0 h 34925"/>
              <a:gd name="connsiteX2" fmla="*/ 733425 w 1076325"/>
              <a:gd name="connsiteY2" fmla="*/ 34925 h 34925"/>
              <a:gd name="connsiteX3" fmla="*/ 349250 w 1076325"/>
              <a:gd name="connsiteY3" fmla="*/ 34925 h 34925"/>
              <a:gd name="connsiteX4" fmla="*/ 0 w 1076325"/>
              <a:gd name="connsiteY4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34925">
                <a:moveTo>
                  <a:pt x="0" y="0"/>
                </a:moveTo>
                <a:lnTo>
                  <a:pt x="1076325" y="0"/>
                </a:lnTo>
                <a:lnTo>
                  <a:pt x="733425" y="34925"/>
                </a:lnTo>
                <a:lnTo>
                  <a:pt x="349250" y="349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4000">
                <a:srgbClr val="808080"/>
              </a:gs>
              <a:gs pos="0">
                <a:srgbClr val="808080">
                  <a:lumMod val="40000"/>
                  <a:lumOff val="60000"/>
                </a:srgbClr>
              </a:gs>
              <a:gs pos="100000">
                <a:srgbClr val="808080">
                  <a:lumMod val="40000"/>
                  <a:lumOff val="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8" name="Picture 55" descr="C:\Users\Adrienna Naidoo\Desktop\Images\People (outline)\Fotolia_71551104_Subscription_Monthly_M.jpg">
            <a:extLst>
              <a:ext uri="{FF2B5EF4-FFF2-40B4-BE49-F238E27FC236}">
                <a16:creationId xmlns="" xmlns:a16="http://schemas.microsoft.com/office/drawing/2014/main" id="{D28FDE03-793F-4914-86C7-93B63459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9" y="4121983"/>
            <a:ext cx="1922803" cy="207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96" name="Freeform 11">
            <a:extLst>
              <a:ext uri="{FF2B5EF4-FFF2-40B4-BE49-F238E27FC236}">
                <a16:creationId xmlns="" xmlns:a16="http://schemas.microsoft.com/office/drawing/2014/main" id="{C44B131F-B36B-4121-9F21-BAA9A3F345E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234929" y="2098645"/>
            <a:ext cx="2189851" cy="671866"/>
          </a:xfrm>
          <a:custGeom>
            <a:avLst/>
            <a:gdLst>
              <a:gd name="connsiteX0" fmla="*/ 0 w 1076325"/>
              <a:gd name="connsiteY0" fmla="*/ 0 h 34925"/>
              <a:gd name="connsiteX1" fmla="*/ 1076325 w 1076325"/>
              <a:gd name="connsiteY1" fmla="*/ 0 h 34925"/>
              <a:gd name="connsiteX2" fmla="*/ 733425 w 1076325"/>
              <a:gd name="connsiteY2" fmla="*/ 34925 h 34925"/>
              <a:gd name="connsiteX3" fmla="*/ 349250 w 1076325"/>
              <a:gd name="connsiteY3" fmla="*/ 34925 h 34925"/>
              <a:gd name="connsiteX4" fmla="*/ 0 w 1076325"/>
              <a:gd name="connsiteY4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34925">
                <a:moveTo>
                  <a:pt x="0" y="0"/>
                </a:moveTo>
                <a:lnTo>
                  <a:pt x="1076325" y="0"/>
                </a:lnTo>
                <a:lnTo>
                  <a:pt x="733425" y="34925"/>
                </a:lnTo>
                <a:lnTo>
                  <a:pt x="349250" y="349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4000">
                <a:srgbClr val="808080"/>
              </a:gs>
              <a:gs pos="0">
                <a:srgbClr val="808080">
                  <a:lumMod val="40000"/>
                  <a:lumOff val="60000"/>
                </a:srgbClr>
              </a:gs>
              <a:gs pos="100000">
                <a:srgbClr val="808080">
                  <a:lumMod val="40000"/>
                  <a:lumOff val="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9076C2B7-5100-4B4D-A78C-E5E04176418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696" r="6029" b="13042"/>
          <a:stretch/>
        </p:blipFill>
        <p:spPr>
          <a:xfrm>
            <a:off x="350771" y="1288546"/>
            <a:ext cx="1944347" cy="207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78239559-CA94-45C5-9BFB-77DB0E0A6B8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45502" y="2769620"/>
            <a:ext cx="2170569" cy="621321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>
            <a:defPPr>
              <a:defRPr lang="en-US"/>
            </a:defPPr>
            <a:lvl1pPr marR="0" lvl="0" indent="0" algn="ctr" defTabSz="89535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 kumimoji="0" sz="1814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ctr" defTabSz="895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81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Doing Business reforms </a:t>
            </a:r>
          </a:p>
        </p:txBody>
      </p:sp>
      <p:sp>
        <p:nvSpPr>
          <p:cNvPr id="68" name="Freeform 11">
            <a:extLst>
              <a:ext uri="{FF2B5EF4-FFF2-40B4-BE49-F238E27FC236}">
                <a16:creationId xmlns="" xmlns:a16="http://schemas.microsoft.com/office/drawing/2014/main" id="{41589A95-0DAF-407B-98F2-D6FB0E9C1D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6100004" y="2151932"/>
            <a:ext cx="2189851" cy="555261"/>
          </a:xfrm>
          <a:custGeom>
            <a:avLst/>
            <a:gdLst>
              <a:gd name="connsiteX0" fmla="*/ 0 w 1076325"/>
              <a:gd name="connsiteY0" fmla="*/ 0 h 34925"/>
              <a:gd name="connsiteX1" fmla="*/ 1076325 w 1076325"/>
              <a:gd name="connsiteY1" fmla="*/ 0 h 34925"/>
              <a:gd name="connsiteX2" fmla="*/ 733425 w 1076325"/>
              <a:gd name="connsiteY2" fmla="*/ 34925 h 34925"/>
              <a:gd name="connsiteX3" fmla="*/ 349250 w 1076325"/>
              <a:gd name="connsiteY3" fmla="*/ 34925 h 34925"/>
              <a:gd name="connsiteX4" fmla="*/ 0 w 1076325"/>
              <a:gd name="connsiteY4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325" h="34925">
                <a:moveTo>
                  <a:pt x="0" y="0"/>
                </a:moveTo>
                <a:lnTo>
                  <a:pt x="1076325" y="0"/>
                </a:lnTo>
                <a:lnTo>
                  <a:pt x="733425" y="34925"/>
                </a:lnTo>
                <a:lnTo>
                  <a:pt x="349250" y="349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4000">
                <a:srgbClr val="808080"/>
              </a:gs>
              <a:gs pos="0">
                <a:srgbClr val="808080">
                  <a:lumMod val="40000"/>
                  <a:lumOff val="60000"/>
                </a:srgbClr>
              </a:gs>
              <a:gs pos="100000">
                <a:srgbClr val="808080">
                  <a:lumMod val="40000"/>
                  <a:lumOff val="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3CE2F7-5A85-4BD9-B9F1-232ACBD824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37978" y="1241383"/>
            <a:ext cx="1894382" cy="2054084"/>
          </a:xfrm>
          <a:prstGeom prst="roundRect">
            <a:avLst>
              <a:gd name="adj" fmla="val 8594"/>
            </a:avLst>
          </a:prstGeom>
          <a:solidFill>
            <a:schemeClr val="tx2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3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=""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56B8C0CD-B8DF-476E-B98C-2CD54C16E2C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553657" y="1320630"/>
            <a:ext cx="3109186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 Light" panose="020F0302020204030204" pitchFamily="34" charset="0"/>
              </a:rPr>
              <a:t>National initiative to improve Ethiopia’s ease of doing business  launched by PM Dr. Abiy Ahmed</a:t>
            </a:r>
          </a:p>
          <a:p>
            <a:pPr marL="193675" marR="0" lvl="1" indent="-192088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 Light" panose="020F0302020204030204" pitchFamily="34" charset="0"/>
              </a:rPr>
              <a:t>More than 80 reforms, vision to place Ethiopia amongst the top 100 countries on WB’s Ease of Doing Report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B934024B-A647-4401-9501-D62C75CE46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19302" y="3729075"/>
            <a:ext cx="5501617" cy="1622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CB6CA7C6-3AFD-40CA-985E-AF830545C0D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6110577" y="2698744"/>
            <a:ext cx="2170569" cy="621321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>
            <a:defPPr>
              <a:defRPr lang="en-US"/>
            </a:defPPr>
            <a:lvl1pPr marR="0" lvl="0" indent="0" algn="ctr" defTabSz="89535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 kumimoji="0" sz="1814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algn="ctr" defTabSz="895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81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Investment legal reform </a:t>
            </a:r>
          </a:p>
        </p:txBody>
      </p:sp>
      <p:sp>
        <p:nvSpPr>
          <p:cNvPr id="71" name="Rectangle 17">
            <a:extLst>
              <a:ext uri="{FF2B5EF4-FFF2-40B4-BE49-F238E27FC236}">
                <a16:creationId xmlns="" xmlns:a16="http://schemas.microsoft.com/office/drawing/2014/main" id="{68E68BEE-84EF-4867-8934-02BF4ED2E9F9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8482900" y="1249754"/>
            <a:ext cx="3109186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 Light" panose="020F0302020204030204" pitchFamily="34" charset="0"/>
              </a:rPr>
              <a:t>Efficient, transparent, predictable and modern  investment regulatory and administrative framework</a:t>
            </a:r>
          </a:p>
          <a:p>
            <a:pPr marL="193675" marR="0" lvl="1" indent="-192088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 Light" panose="020F0302020204030204" pitchFamily="34" charset="0"/>
              </a:rPr>
              <a:t>Further open up investment areas to private sector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EC698F1A-1A4E-4C43-B95A-BC7F12F0AA18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250836" y="5602752"/>
            <a:ext cx="2170569" cy="621321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>
            <a:defPPr>
              <a:defRPr lang="en-US"/>
            </a:defPPr>
            <a:lvl1pPr marR="0" lvl="0" indent="0" algn="ctr" defTabSz="89535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 kumimoji="0" sz="1814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algn="ctr" defTabSz="895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81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Investment and Job Steering Committee</a:t>
            </a:r>
          </a:p>
        </p:txBody>
      </p:sp>
      <p:sp>
        <p:nvSpPr>
          <p:cNvPr id="89" name="Rectangle 17">
            <a:extLst>
              <a:ext uri="{FF2B5EF4-FFF2-40B4-BE49-F238E27FC236}">
                <a16:creationId xmlns="" xmlns:a16="http://schemas.microsoft.com/office/drawing/2014/main" id="{2E4F9253-4ADF-4D61-B9F9-36AB64BD2276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2775230" y="4410434"/>
            <a:ext cx="27592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algn="just" defTabSz="895350" rtl="0" eaLnBrk="1" fontAlgn="base" latinLnBrk="0" hangingPunct="1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Calibri Light" panose="020F0302020204030204" pitchFamily="34" charset="0"/>
              </a:rPr>
              <a:t>Forging an enabling environment to create a productive and competitive private sector that creates jobs for the youth and lower youth unemployment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Calibri Light" panose="020F03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02E60B0-F703-4BFD-9036-718C50DD815C}"/>
              </a:ext>
            </a:extLst>
          </p:cNvPr>
          <p:cNvCxnSpPr>
            <a:cxnSpLocks/>
          </p:cNvCxnSpPr>
          <p:nvPr/>
        </p:nvCxnSpPr>
        <p:spPr>
          <a:xfrm>
            <a:off x="5786219" y="1006304"/>
            <a:ext cx="0" cy="2722771"/>
          </a:xfrm>
          <a:prstGeom prst="line">
            <a:avLst/>
          </a:prstGeom>
          <a:noFill/>
          <a:ln w="9525" cap="flat" cmpd="sng" algn="ctr">
            <a:solidFill>
              <a:srgbClr val="808080">
                <a:lumMod val="40000"/>
                <a:lumOff val="60000"/>
              </a:srgbClr>
            </a:solidFill>
            <a:prstDash val="solid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05B15C8-26F2-4EAD-9CD8-424C592363C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8832" y="3729075"/>
            <a:ext cx="5501617" cy="16228"/>
          </a:xfrm>
          <a:prstGeom prst="rect">
            <a:avLst/>
          </a:prstGeom>
        </p:spPr>
      </p:pic>
      <p:sp>
        <p:nvSpPr>
          <p:cNvPr id="25" name="Rectangle 1">
            <a:extLst>
              <a:ext uri="{FF2B5EF4-FFF2-40B4-BE49-F238E27FC236}">
                <a16:creationId xmlns="" xmlns:a16="http://schemas.microsoft.com/office/drawing/2014/main" id="{109F2198-DEF8-4B30-AC9C-F8A33A447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90" y="314949"/>
            <a:ext cx="11675214" cy="871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Several reforms underway to create a predictable, transparent and efficient regulatory framework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E578F72-61BA-447B-BB4C-EBA6D80DF9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4874" y="6444332"/>
            <a:ext cx="5501617" cy="1622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BC60E05-785C-4BD8-BD21-10DCEF387AD0}"/>
              </a:ext>
            </a:extLst>
          </p:cNvPr>
          <p:cNvCxnSpPr>
            <a:cxnSpLocks/>
          </p:cNvCxnSpPr>
          <p:nvPr/>
        </p:nvCxnSpPr>
        <p:spPr>
          <a:xfrm>
            <a:off x="5786219" y="3925533"/>
            <a:ext cx="0" cy="2475246"/>
          </a:xfrm>
          <a:prstGeom prst="line">
            <a:avLst/>
          </a:prstGeom>
          <a:noFill/>
          <a:ln w="9525" cap="flat" cmpd="sng" algn="ctr">
            <a:solidFill>
              <a:srgbClr val="808080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A375F1A-3C18-41A6-AF2A-A03794101CB8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6185536" y="5602752"/>
            <a:ext cx="2170569" cy="621321"/>
          </a:xfrm>
          <a:prstGeom prst="rect">
            <a:avLst/>
          </a:prstGeom>
          <a:solidFill>
            <a:srgbClr val="2B426E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2009" tIns="72009" rIns="72009" bIns="72009" anchor="ctr"/>
          <a:lstStyle>
            <a:defPPr>
              <a:defRPr lang="en-US"/>
            </a:defPPr>
            <a:lvl1pPr marR="0" lvl="0" indent="0" algn="ctr" defTabSz="89535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 kumimoji="0" sz="1814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</a:lvl9pPr>
          </a:lstStyle>
          <a:p>
            <a:pPr marL="0" marR="0" lvl="0" indent="0" algn="ctr" defTabSz="895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lang="en-US" dirty="0"/>
              <a:t>Regional economic integration </a:t>
            </a:r>
            <a:endParaRPr kumimoji="0" lang="en-US" sz="181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17">
            <a:extLst>
              <a:ext uri="{FF2B5EF4-FFF2-40B4-BE49-F238E27FC236}">
                <a16:creationId xmlns="" xmlns:a16="http://schemas.microsoft.com/office/drawing/2014/main" id="{7E92A709-65B4-4533-8A3F-6BF4FEF27972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8709930" y="4410434"/>
            <a:ext cx="275929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 fontAlgn="base">
              <a:spcBef>
                <a:spcPct val="25000"/>
              </a:spcBef>
              <a:spcAft>
                <a:spcPct val="0"/>
              </a:spcAft>
              <a:buClr>
                <a:srgbClr val="002960"/>
              </a:buClr>
            </a:pPr>
            <a:r>
              <a:rPr lang="en-US" kern="0" dirty="0">
                <a:solidFill>
                  <a:srgbClr val="000000"/>
                </a:solidFill>
                <a:ea typeface="ＭＳ Ｐゴシック"/>
                <a:cs typeface="Calibri Light" panose="020F0302020204030204" pitchFamily="34" charset="0"/>
              </a:rPr>
              <a:t>Signature to </a:t>
            </a:r>
            <a:r>
              <a:rPr lang="en-US" kern="0" dirty="0" err="1">
                <a:solidFill>
                  <a:srgbClr val="000000"/>
                </a:solidFill>
                <a:ea typeface="ＭＳ Ｐゴシック"/>
                <a:cs typeface="Calibri Light" panose="020F0302020204030204" pitchFamily="34" charset="0"/>
              </a:rPr>
              <a:t>AfCFTA</a:t>
            </a:r>
            <a:r>
              <a:rPr lang="en-US" kern="0" dirty="0">
                <a:solidFill>
                  <a:srgbClr val="000000"/>
                </a:solidFill>
                <a:ea typeface="ＭＳ Ｐゴシック"/>
                <a:cs typeface="Calibri Light" panose="020F0302020204030204" pitchFamily="34" charset="0"/>
              </a:rPr>
              <a:t>, which unlocks market access potential of 1.2 billion people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2B6CA7E-372F-4FCE-9CEA-D6F2404BFC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59574" y="6444332"/>
            <a:ext cx="5501617" cy="1622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B3F89978-384B-41FE-A684-0E68BD12CE11}"/>
              </a:ext>
            </a:extLst>
          </p:cNvPr>
          <p:cNvCxnSpPr>
            <a:cxnSpLocks/>
          </p:cNvCxnSpPr>
          <p:nvPr/>
        </p:nvCxnSpPr>
        <p:spPr>
          <a:xfrm>
            <a:off x="11745149" y="3941575"/>
            <a:ext cx="0" cy="2475246"/>
          </a:xfrm>
          <a:prstGeom prst="line">
            <a:avLst/>
          </a:prstGeom>
          <a:noFill/>
          <a:ln w="9525" cap="flat" cmpd="sng" algn="ctr">
            <a:solidFill>
              <a:srgbClr val="808080">
                <a:lumMod val="40000"/>
                <a:lumOff val="60000"/>
              </a:srgbClr>
            </a:solidFill>
            <a:prstDash val="soli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03C8457C-CD80-4ADC-9D3B-701763382E46}"/>
              </a:ext>
            </a:extLst>
          </p:cNvPr>
          <p:cNvCxnSpPr>
            <a:cxnSpLocks/>
          </p:cNvCxnSpPr>
          <p:nvPr/>
        </p:nvCxnSpPr>
        <p:spPr>
          <a:xfrm>
            <a:off x="11720919" y="1241383"/>
            <a:ext cx="0" cy="2475246"/>
          </a:xfrm>
          <a:prstGeom prst="line">
            <a:avLst/>
          </a:prstGeom>
          <a:noFill/>
          <a:ln w="9525" cap="flat" cmpd="sng" algn="ctr">
            <a:solidFill>
              <a:srgbClr val="808080">
                <a:lumMod val="40000"/>
                <a:lumOff val="6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03680707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4C7F44FD-4140-4E84-9A92-FCDD07E8CF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="" xmlns:a16="http://schemas.microsoft.com/office/drawing/2014/main" id="{4C7F44FD-4140-4E84-9A92-FCDD07E8CF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2645EA-E32B-2147-943B-7E7999CB0D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39" t="4528" r="10633" b="1601"/>
          <a:stretch/>
        </p:blipFill>
        <p:spPr>
          <a:xfrm>
            <a:off x="155919" y="2036657"/>
            <a:ext cx="3530060" cy="31818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CB2229-24C5-4ED1-9990-79EC02AF49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97"/>
          <a:stretch/>
        </p:blipFill>
        <p:spPr>
          <a:xfrm>
            <a:off x="4198792" y="2036658"/>
            <a:ext cx="3530060" cy="3181888"/>
          </a:xfrm>
          <a:prstGeom prst="roundRect">
            <a:avLst>
              <a:gd name="adj" fmla="val 1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E45E5B-C510-46AD-A2DD-25C1B55E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" b="851"/>
          <a:stretch/>
        </p:blipFill>
        <p:spPr>
          <a:xfrm>
            <a:off x="8267500" y="2022368"/>
            <a:ext cx="3530060" cy="320349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B8F5DCE1-2C9F-49AC-8002-F066A949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90" y="314949"/>
            <a:ext cx="11675214" cy="871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The country has also taken leadership in building a positive political landscape in the region</a:t>
            </a:r>
          </a:p>
        </p:txBody>
      </p:sp>
    </p:spTree>
    <p:extLst>
      <p:ext uri="{BB962C8B-B14F-4D97-AF65-F5344CB8AC3E}">
        <p14:creationId xmlns:p14="http://schemas.microsoft.com/office/powerpoint/2010/main" val="187612244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="" xmlns:a16="http://schemas.microsoft.com/office/drawing/2014/main" id="{958B9B18-B83E-48C8-946A-D392BD9CC0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82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think-cell Slide" r:id="rId6" imgW="378" imgH="377" progId="TCLayout.ActiveDocument.1">
                  <p:embed/>
                </p:oleObj>
              </mc:Choice>
              <mc:Fallback>
                <p:oleObj name="think-cell Slide" r:id="rId6" imgW="378" imgH="377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="" xmlns:a16="http://schemas.microsoft.com/office/drawing/2014/main" id="{958B9B18-B83E-48C8-946A-D392BD9CC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2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="" xmlns:a16="http://schemas.microsoft.com/office/drawing/2014/main" id="{229E0AC9-A06B-4A7D-8032-E7C4EDD6A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0" y="0"/>
            <a:ext cx="143955" cy="143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071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70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14E1081-3AB8-48DC-9625-FF63B97550E8}"/>
              </a:ext>
            </a:extLst>
          </p:cNvPr>
          <p:cNvSpPr/>
          <p:nvPr/>
        </p:nvSpPr>
        <p:spPr>
          <a:xfrm>
            <a:off x="3461846" y="2483201"/>
            <a:ext cx="8109725" cy="352621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7071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14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1BA20B-F6DD-407B-AFAB-332E44F4BD17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1245" r="2150" b="1496"/>
          <a:stretch/>
        </p:blipFill>
        <p:spPr bwMode="auto">
          <a:xfrm>
            <a:off x="719899" y="1819455"/>
            <a:ext cx="2585278" cy="419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51209A4-D9CD-43F9-B2B1-EF969D18F8EF}"/>
              </a:ext>
            </a:extLst>
          </p:cNvPr>
          <p:cNvCxnSpPr>
            <a:cxnSpLocks/>
          </p:cNvCxnSpPr>
          <p:nvPr/>
        </p:nvCxnSpPr>
        <p:spPr>
          <a:xfrm>
            <a:off x="3701273" y="3335585"/>
            <a:ext cx="7598762" cy="0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ysDot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E56AAB5-108C-4970-9475-8844C5F35924}"/>
              </a:ext>
            </a:extLst>
          </p:cNvPr>
          <p:cNvSpPr>
            <a:spLocks/>
          </p:cNvSpPr>
          <p:nvPr/>
        </p:nvSpPr>
        <p:spPr>
          <a:xfrm>
            <a:off x="3634594" y="2620597"/>
            <a:ext cx="49319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4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1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9FBDAAE9-2BDE-4488-9CC3-6E6B5E630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789" y="2637465"/>
            <a:ext cx="7337804" cy="45518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58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Targeted investment in priority areas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B14FACC-0AB2-4154-BCF5-D7D1F533B035}"/>
              </a:ext>
            </a:extLst>
          </p:cNvPr>
          <p:cNvSpPr/>
          <p:nvPr/>
        </p:nvSpPr>
        <p:spPr>
          <a:xfrm>
            <a:off x="3480029" y="1819455"/>
            <a:ext cx="8109725" cy="601365"/>
          </a:xfrm>
          <a:prstGeom prst="rect">
            <a:avLst/>
          </a:prstGeom>
          <a:solidFill>
            <a:srgbClr val="1F4E79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3945" tIns="63945" rIns="63945" bIns="63945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76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KEY GOVERNMENT STRATEGIES TO ATTAIN VISION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702C1B6-2079-46A1-898F-8940D60F6934}"/>
              </a:ext>
            </a:extLst>
          </p:cNvPr>
          <p:cNvSpPr/>
          <p:nvPr/>
        </p:nvSpPr>
        <p:spPr>
          <a:xfrm>
            <a:off x="9848972" y="6125119"/>
            <a:ext cx="1743016" cy="451815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noFill/>
          </a:ln>
          <a:effectLst/>
        </p:spPr>
        <p:txBody>
          <a:bodyPr vert="horz" wrap="square" lIns="63945" tIns="63945" rIns="63945" bIns="63945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70" b="1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DEEP DIVE FOLLOWS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568EA0A-A375-42BF-A155-06F58FF79C10}"/>
              </a:ext>
            </a:extLst>
          </p:cNvPr>
          <p:cNvCxnSpPr>
            <a:cxnSpLocks/>
          </p:cNvCxnSpPr>
          <p:nvPr/>
        </p:nvCxnSpPr>
        <p:spPr>
          <a:xfrm>
            <a:off x="3701273" y="4161210"/>
            <a:ext cx="7598762" cy="0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ysDot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193221B-F826-400A-A245-4DA9A7C023C4}"/>
              </a:ext>
            </a:extLst>
          </p:cNvPr>
          <p:cNvSpPr>
            <a:spLocks/>
          </p:cNvSpPr>
          <p:nvPr/>
        </p:nvSpPr>
        <p:spPr>
          <a:xfrm>
            <a:off x="3634594" y="4291334"/>
            <a:ext cx="49319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4" b="1" kern="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1814" b="1" kern="0" dirty="0">
              <a:solidFill>
                <a:prstClr val="white"/>
              </a:solidFill>
              <a:latin typeface="Calibri" panose="020F0502020204030204"/>
              <a:cs typeface="Arial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20C12F6F-EE6F-414E-BB32-5B93855271AD}"/>
              </a:ext>
            </a:extLst>
          </p:cNvPr>
          <p:cNvCxnSpPr>
            <a:cxnSpLocks/>
          </p:cNvCxnSpPr>
          <p:nvPr/>
        </p:nvCxnSpPr>
        <p:spPr>
          <a:xfrm>
            <a:off x="3701273" y="4994723"/>
            <a:ext cx="7598762" cy="0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ysDot"/>
          </a:ln>
          <a:effectLst/>
        </p:spPr>
      </p:cxn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277496A2-1B15-42B7-9DD2-F5064612CB92}"/>
              </a:ext>
            </a:extLst>
          </p:cNvPr>
          <p:cNvSpPr>
            <a:spLocks/>
          </p:cNvSpPr>
          <p:nvPr/>
        </p:nvSpPr>
        <p:spPr>
          <a:xfrm>
            <a:off x="3634594" y="3396078"/>
            <a:ext cx="49319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4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726E9C5-7F53-4248-9865-FFBBFB0CA9AF}"/>
              </a:ext>
            </a:extLst>
          </p:cNvPr>
          <p:cNvSpPr>
            <a:spLocks/>
          </p:cNvSpPr>
          <p:nvPr/>
        </p:nvSpPr>
        <p:spPr>
          <a:xfrm>
            <a:off x="3634594" y="5245953"/>
            <a:ext cx="493195" cy="496073"/>
          </a:xfrm>
          <a:prstGeom prst="ellipse">
            <a:avLst/>
          </a:prstGeom>
          <a:solidFill>
            <a:srgbClr val="1F4E79"/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4" b="1" kern="0" dirty="0">
                <a:solidFill>
                  <a:prstClr val="white"/>
                </a:solidFill>
                <a:latin typeface="Calibri" panose="020F0502020204030204"/>
                <a:cs typeface="Arial" charset="0"/>
              </a:rPr>
              <a:t>4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="" xmlns:a16="http://schemas.microsoft.com/office/drawing/2014/main" id="{6179DC3E-B189-4305-BA20-4CC24CADD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789" y="3368370"/>
            <a:ext cx="7337804" cy="81804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defTabSz="829178">
              <a:defRPr/>
            </a:pPr>
            <a:r>
              <a:rPr lang="en-US" altLang="en-US" sz="2358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Development of world-class industrial parks fitted with sustainable infrastructure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DD6BD9BA-30C7-4340-8FF6-4A157A11E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789" y="5236137"/>
            <a:ext cx="7337804" cy="45518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defTabSz="829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358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Conducive enabling environment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="" xmlns:a16="http://schemas.microsoft.com/office/drawing/2014/main" id="{AB879BEB-B666-43DB-9CBB-7C7C06D78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789" y="4311271"/>
            <a:ext cx="7337804" cy="45518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762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96963" indent="-3429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400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972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544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911600" indent="-254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11614" lvl="1" indent="0" defTabSz="829178">
              <a:defRPr/>
            </a:pPr>
            <a:r>
              <a:rPr lang="en-US" altLang="en-US" sz="2358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Tailored incentives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="" xmlns:a16="http://schemas.microsoft.com/office/drawing/2014/main" id="{091033EC-BA63-4E43-85D5-4C4FB918D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271368"/>
            <a:ext cx="11410951" cy="958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68" tIns="47285" rIns="94568" bIns="47285" numCol="1" anchor="ctr" anchorCtr="0" compatLnSpc="1">
            <a:prstTxWarp prst="textNoShape">
              <a:avLst/>
            </a:prstTxWarp>
          </a:bodyPr>
          <a:lstStyle/>
          <a:p>
            <a:pPr marL="103641" lvl="0" defTabSz="520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39" b="1" dirty="0">
                <a:solidFill>
                  <a:schemeClr val="accent1">
                    <a:lumMod val="50000"/>
                  </a:schemeClr>
                </a:solidFill>
                <a:ea typeface="+mj-ea"/>
                <a:cs typeface="Arial" panose="020B0604020202020204" pitchFamily="34" charset="0"/>
              </a:rPr>
              <a:t>The country has set the vision to become the leading manufacturing hub of Africa and a preferred destination for FDI by 2025</a:t>
            </a:r>
          </a:p>
        </p:txBody>
      </p:sp>
    </p:spTree>
    <p:extLst>
      <p:ext uri="{BB962C8B-B14F-4D97-AF65-F5344CB8AC3E}">
        <p14:creationId xmlns:p14="http://schemas.microsoft.com/office/powerpoint/2010/main" val="27396374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we1OXBG0mlMQlipAKO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we1OXBG0mlMQlipAKO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we1OXBG0mlMQlipAKOz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pJ7EIoUkGleeJJszW9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we1OXBG0mlMQlipAKOz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we1OXBG0mlMQlipAKOz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AxbnZMs0myKvsd5s3BJ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rYt7CmXEalrsV.QhCY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nOp06PlE.MrPYfDuxp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nOp06PlE.MrPYfDuxpx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nOp06PlE.MrPYfDuxpx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  <p:tag name="THINKCELLSHAPEDONOTDELETE" val="pVJ_ONuAx70eUoB4yNt9oZ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nOp06PlE.MrPYfDuxpx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  <p:tag name="THINKCELLSHAPEDONOTDELETE" val="pVJ_ONuAx70eUoB4yNt9oZ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  <p:tag name="THINKCELLSHAPEDONOTDELETE" val="pVJ_ONuAx70eUoB4yNt9oZ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  <p:tag name="THINKCELLSHAPEDONOTDELETE" val="pVJ_ONuAx70eUoB4yNt9o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NbpIPdrkm65_6aScbbH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IZJguS9i9X5w9KNhOZ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1718</Words>
  <Application>Microsoft Office PowerPoint</Application>
  <PresentationFormat>Custom</PresentationFormat>
  <Paragraphs>187</Paragraphs>
  <Slides>21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Office Theme</vt:lpstr>
      <vt:lpstr>1_Office Theme</vt:lpstr>
      <vt:lpstr>3_Office Theme</vt:lpstr>
      <vt:lpstr>2_Office Theme</vt:lpstr>
      <vt:lpstr>5_Office Theme</vt:lpstr>
      <vt:lpstr>4_Office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Hilina Getachew</dc:creator>
  <cp:lastModifiedBy>obsa tesemma</cp:lastModifiedBy>
  <cp:revision>220</cp:revision>
  <dcterms:created xsi:type="dcterms:W3CDTF">2019-03-22T16:35:35Z</dcterms:created>
  <dcterms:modified xsi:type="dcterms:W3CDTF">2019-12-09T13:27:03Z</dcterms:modified>
</cp:coreProperties>
</file>